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0" r:id="rId17"/>
    <p:sldId id="271" r:id="rId18"/>
    <p:sldId id="275" r:id="rId19"/>
    <p:sldId id="273" r:id="rId20"/>
    <p:sldId id="276" r:id="rId21"/>
    <p:sldId id="274" r:id="rId22"/>
    <p:sldId id="277" r:id="rId23"/>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46" autoAdjust="0"/>
    <p:restoredTop sz="94660"/>
  </p:normalViewPr>
  <p:slideViewPr>
    <p:cSldViewPr>
      <p:cViewPr>
        <p:scale>
          <a:sx n="75" d="100"/>
          <a:sy n="75" d="100"/>
        </p:scale>
        <p:origin x="-480" y="-15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16.01.2025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16.01.2025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16.01.2025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16.01.2025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16.01.2025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16.01.2025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16.01.2025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16.01.2025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16.01.2025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16.01.2025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16.01.2025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16.01.2025</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codeforces.com/contestInvitation/9af9a5eec220b99c5d1e1b656161802f244a061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2"/>
          <p:cNvSpPr>
            <a:spLocks noGrp="1"/>
          </p:cNvSpPr>
          <p:nvPr/>
        </p:nvSpPr>
        <p:spPr>
          <a:xfrm>
            <a:off x="358044" y="3990352"/>
            <a:ext cx="8316595" cy="1056634"/>
          </a:xfrm>
          <a:prstGeom prst="rect">
            <a:avLst/>
          </a:prstGeom>
        </p:spPr>
        <p:txBody>
          <a:bodyPr vert="horz" lIns="91440" tIns="45720" rIns="91440" bIns="45720" rtlCol="0">
            <a:norm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dirty="0" smtClean="0">
                <a:solidFill>
                  <a:srgbClr val="002060"/>
                </a:solidFill>
                <a:latin typeface="Times New Roman" pitchFamily="18" charset="0"/>
                <a:cs typeface="Times New Roman" pitchFamily="18" charset="0"/>
              </a:rPr>
              <a:t>30</a:t>
            </a:r>
            <a:r>
              <a:rPr lang="en-US" sz="1800" dirty="0" smtClean="0">
                <a:solidFill>
                  <a:srgbClr val="002060"/>
                </a:solidFill>
                <a:latin typeface="Times New Roman" pitchFamily="18" charset="0"/>
                <a:cs typeface="Times New Roman" pitchFamily="18" charset="0"/>
              </a:rPr>
              <a:t>-</a:t>
            </a:r>
            <a:r>
              <a:rPr lang="kk-KZ" sz="1800" dirty="0" smtClean="0">
                <a:solidFill>
                  <a:srgbClr val="002060"/>
                </a:solidFill>
                <a:latin typeface="Times New Roman" pitchFamily="18" charset="0"/>
                <a:cs typeface="Times New Roman" pitchFamily="18" charset="0"/>
              </a:rPr>
              <a:t>сабақ</a:t>
            </a:r>
          </a:p>
          <a:p>
            <a:pPr algn="r"/>
            <a:r>
              <a:rPr lang="kk-KZ" sz="1800" dirty="0" smtClean="0">
                <a:solidFill>
                  <a:srgbClr val="002060"/>
                </a:solidFill>
                <a:latin typeface="Times New Roman" pitchFamily="18" charset="0"/>
                <a:cs typeface="Times New Roman" pitchFamily="18" charset="0"/>
              </a:rPr>
              <a:t>Оқытушы: Баймаханов Қайрат</a:t>
            </a:r>
            <a:endParaRPr lang="ru-RU" sz="1800" dirty="0">
              <a:solidFill>
                <a:srgbClr val="002060"/>
              </a:solidFill>
              <a:latin typeface="Times New Roman" pitchFamily="18" charset="0"/>
              <a:cs typeface="Times New Roman" pitchFamily="18" charset="0"/>
            </a:endParaRPr>
          </a:p>
        </p:txBody>
      </p:sp>
      <p:sp>
        <p:nvSpPr>
          <p:cNvPr id="3" name="Прямоугольник 2"/>
          <p:cNvSpPr/>
          <p:nvPr/>
        </p:nvSpPr>
        <p:spPr>
          <a:xfrm>
            <a:off x="537735" y="1302570"/>
            <a:ext cx="7848872" cy="830997"/>
          </a:xfrm>
          <a:prstGeom prst="rect">
            <a:avLst/>
          </a:prstGeom>
        </p:spPr>
        <p:txBody>
          <a:bodyPr wrap="square">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kk-KZ" sz="2400" b="1" dirty="0" smtClean="0">
                <a:latin typeface="Times New Roman" pitchFamily="18" charset="0"/>
                <a:cs typeface="Times New Roman" pitchFamily="18" charset="0"/>
              </a:rPr>
              <a:t>Сабақтың </a:t>
            </a:r>
            <a:r>
              <a:rPr lang="kk-KZ" sz="2400" b="1" dirty="0">
                <a:latin typeface="Times New Roman" pitchFamily="18" charset="0"/>
                <a:cs typeface="Times New Roman" pitchFamily="18" charset="0"/>
              </a:rPr>
              <a:t>тақырыбы:  </a:t>
            </a:r>
            <a:endParaRPr lang="ru-RU" sz="2400" b="1" dirty="0">
              <a:latin typeface="Times New Roman" pitchFamily="18" charset="0"/>
              <a:cs typeface="Times New Roman" pitchFamily="18" charset="0"/>
            </a:endParaRPr>
          </a:p>
          <a:p>
            <a:pPr algn="ctr"/>
            <a:r>
              <a:rPr lang="kk-KZ" sz="2400" dirty="0">
                <a:latin typeface="Times New Roman" pitchFamily="18" charset="0"/>
                <a:cs typeface="Times New Roman" pitchFamily="18" charset="0"/>
              </a:rPr>
              <a:t>Сөздіктер (dict)</a:t>
            </a:r>
            <a:endParaRPr lang="ru-RU" sz="2400" dirty="0">
              <a:latin typeface="Times New Roman" pitchFamily="18" charset="0"/>
              <a:cs typeface="Times New Roman" pitchFamily="18" charset="0"/>
            </a:endParaRPr>
          </a:p>
        </p:txBody>
      </p:sp>
      <p:pic>
        <p:nvPicPr>
          <p:cNvPr id="4" name="Picture 2" descr="D:\авторлық бағдарлама\Безимени-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1874" y="96515"/>
            <a:ext cx="974082" cy="9740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13198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263426"/>
            <a:ext cx="8424936" cy="1354217"/>
          </a:xfrm>
          <a:prstGeom prst="rect">
            <a:avLst/>
          </a:prstGeom>
        </p:spPr>
        <p:txBody>
          <a:bodyPr wrap="square">
            <a:spAutoFit/>
          </a:bodyPr>
          <a:lstStyle/>
          <a:p>
            <a:r>
              <a:rPr lang="kk-KZ" sz="1600" dirty="0">
                <a:latin typeface="Times New Roman" pitchFamily="18" charset="0"/>
                <a:cs typeface="Times New Roman" pitchFamily="18" charset="0"/>
              </a:rPr>
              <a:t>Элементтерді жою</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Сөздіктен элементтерді жоюдың бірнеше әдісі бар:</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Мысал: Өзіңіздің Python серверіңізді алыңыз</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Әдіс pop()көрсетілген кілт атауы бар элементті жояды:</a:t>
            </a:r>
            <a:endParaRPr lang="ru-RU" sz="16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090250919"/>
              </p:ext>
            </p:extLst>
          </p:nvPr>
        </p:nvGraphicFramePr>
        <p:xfrm>
          <a:off x="1676400" y="1915731"/>
          <a:ext cx="5791200" cy="2243328"/>
        </p:xfrm>
        <a:graphic>
          <a:graphicData uri="http://schemas.openxmlformats.org/drawingml/2006/table">
            <a:tbl>
              <a:tblPr firstRow="1" firstCol="1" bandRow="1">
                <a:tableStyleId>{5940675A-B579-460E-94D1-54222C63F5DA}</a:tableStyleId>
              </a:tblPr>
              <a:tblGrid>
                <a:gridCol w="2550212"/>
                <a:gridCol w="3240988"/>
              </a:tblGrid>
              <a:tr h="0">
                <a:tc>
                  <a:txBody>
                    <a:bodyPr/>
                    <a:lstStyle/>
                    <a:p>
                      <a:pPr algn="ctr">
                        <a:lnSpc>
                          <a:spcPct val="115000"/>
                        </a:lnSpc>
                        <a:spcAft>
                          <a:spcPts val="0"/>
                        </a:spcAft>
                      </a:pPr>
                      <a:r>
                        <a:rPr lang="kk-KZ" sz="1600" b="1" dirty="0">
                          <a:effectLst/>
                          <a:latin typeface="Times New Roman" pitchFamily="18" charset="0"/>
                          <a:cs typeface="Times New Roman" pitchFamily="18" charset="0"/>
                        </a:rPr>
                        <a:t>Енгізу</a:t>
                      </a:r>
                      <a:endParaRPr lang="ru-RU" sz="16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0"/>
                        </a:spcAft>
                      </a:pPr>
                      <a:r>
                        <a:rPr lang="kk-KZ" sz="1600" b="1" dirty="0">
                          <a:effectLst/>
                          <a:latin typeface="Times New Roman" pitchFamily="18" charset="0"/>
                          <a:cs typeface="Times New Roman" pitchFamily="18" charset="0"/>
                        </a:rPr>
                        <a:t>Шығару</a:t>
                      </a:r>
                      <a:endParaRPr lang="ru-RU" sz="1600" b="1" dirty="0">
                        <a:effectLst/>
                        <a:latin typeface="Times New Roman" pitchFamily="18" charset="0"/>
                        <a:ea typeface="Times New Roman"/>
                        <a:cs typeface="Times New Roman" pitchFamily="18" charset="0"/>
                      </a:endParaRPr>
                    </a:p>
                  </a:txBody>
                  <a:tcPr marL="68580" marR="68580" marT="0" marB="0"/>
                </a:tc>
              </a:tr>
              <a:tr h="0">
                <a:tc>
                  <a:txBody>
                    <a:bodyPr/>
                    <a:lstStyle/>
                    <a:p>
                      <a:pPr>
                        <a:lnSpc>
                          <a:spcPct val="115000"/>
                        </a:lnSpc>
                        <a:spcAft>
                          <a:spcPts val="0"/>
                        </a:spcAft>
                      </a:pPr>
                      <a:r>
                        <a:rPr lang="en-US" sz="1600" dirty="0" smtClean="0">
                          <a:effectLst/>
                          <a:latin typeface="Times New Roman" pitchFamily="18" charset="0"/>
                          <a:cs typeface="Times New Roman" pitchFamily="18" charset="0"/>
                        </a:rPr>
                        <a:t>t = {</a:t>
                      </a:r>
                    </a:p>
                    <a:p>
                      <a:pPr>
                        <a:lnSpc>
                          <a:spcPct val="115000"/>
                        </a:lnSpc>
                        <a:spcAft>
                          <a:spcPts val="0"/>
                        </a:spcAft>
                      </a:pPr>
                      <a:r>
                        <a:rPr lang="en-US" sz="1600" dirty="0" smtClean="0">
                          <a:effectLst/>
                          <a:latin typeface="Times New Roman" pitchFamily="18" charset="0"/>
                          <a:cs typeface="Times New Roman" pitchFamily="18" charset="0"/>
                        </a:rPr>
                        <a:t>  "brand": "Ford",</a:t>
                      </a:r>
                    </a:p>
                    <a:p>
                      <a:pPr>
                        <a:lnSpc>
                          <a:spcPct val="115000"/>
                        </a:lnSpc>
                        <a:spcAft>
                          <a:spcPts val="0"/>
                        </a:spcAft>
                      </a:pPr>
                      <a:r>
                        <a:rPr lang="en-US" sz="1600" dirty="0" smtClean="0">
                          <a:effectLst/>
                          <a:latin typeface="Times New Roman" pitchFamily="18" charset="0"/>
                          <a:cs typeface="Times New Roman" pitchFamily="18" charset="0"/>
                        </a:rPr>
                        <a:t>  "model": "Mustang",</a:t>
                      </a:r>
                    </a:p>
                    <a:p>
                      <a:pPr>
                        <a:lnSpc>
                          <a:spcPct val="115000"/>
                        </a:lnSpc>
                        <a:spcAft>
                          <a:spcPts val="0"/>
                        </a:spcAft>
                      </a:pPr>
                      <a:r>
                        <a:rPr lang="en-US" sz="1600" dirty="0" smtClean="0">
                          <a:effectLst/>
                          <a:latin typeface="Times New Roman" pitchFamily="18" charset="0"/>
                          <a:cs typeface="Times New Roman" pitchFamily="18" charset="0"/>
                        </a:rPr>
                        <a:t>  "year": 1964</a:t>
                      </a:r>
                    </a:p>
                    <a:p>
                      <a:pPr>
                        <a:lnSpc>
                          <a:spcPct val="115000"/>
                        </a:lnSpc>
                        <a:spcAft>
                          <a:spcPts val="0"/>
                        </a:spcAft>
                      </a:pPr>
                      <a:r>
                        <a:rPr lang="en-US" sz="1600" dirty="0" smtClean="0">
                          <a:effectLst/>
                          <a:latin typeface="Times New Roman" pitchFamily="18" charset="0"/>
                          <a:cs typeface="Times New Roman" pitchFamily="18" charset="0"/>
                        </a:rPr>
                        <a:t>}</a:t>
                      </a:r>
                    </a:p>
                    <a:p>
                      <a:pPr>
                        <a:lnSpc>
                          <a:spcPct val="115000"/>
                        </a:lnSpc>
                        <a:spcAft>
                          <a:spcPts val="0"/>
                        </a:spcAft>
                      </a:pPr>
                      <a:r>
                        <a:rPr lang="en-US" sz="1600" dirty="0" err="1" smtClean="0">
                          <a:effectLst/>
                          <a:latin typeface="Times New Roman" pitchFamily="18" charset="0"/>
                          <a:cs typeface="Times New Roman" pitchFamily="18" charset="0"/>
                        </a:rPr>
                        <a:t>t.pop</a:t>
                      </a:r>
                      <a:r>
                        <a:rPr lang="en-US" sz="1600" dirty="0" smtClean="0">
                          <a:effectLst/>
                          <a:latin typeface="Times New Roman" pitchFamily="18" charset="0"/>
                          <a:cs typeface="Times New Roman" pitchFamily="18" charset="0"/>
                        </a:rPr>
                        <a:t>("model")</a:t>
                      </a:r>
                    </a:p>
                    <a:p>
                      <a:pPr>
                        <a:lnSpc>
                          <a:spcPct val="115000"/>
                        </a:lnSpc>
                        <a:spcAft>
                          <a:spcPts val="0"/>
                        </a:spcAft>
                      </a:pPr>
                      <a:r>
                        <a:rPr lang="en-US" sz="1600" dirty="0" smtClean="0">
                          <a:effectLst/>
                          <a:latin typeface="Times New Roman" pitchFamily="18" charset="0"/>
                          <a:cs typeface="Times New Roman" pitchFamily="18" charset="0"/>
                        </a:rPr>
                        <a:t>print(t)</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en-US" sz="1600" dirty="0">
                          <a:effectLst/>
                          <a:latin typeface="Times New Roman" pitchFamily="18" charset="0"/>
                          <a:cs typeface="Times New Roman" pitchFamily="18" charset="0"/>
                        </a:rPr>
                        <a:t>{'brand': 'Ford', 'year': 1964}</a:t>
                      </a:r>
                      <a:endParaRPr lang="ru-RU" sz="1600" dirty="0">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3690189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267494"/>
            <a:ext cx="8496944" cy="2123658"/>
          </a:xfrm>
          <a:prstGeom prst="rect">
            <a:avLst/>
          </a:prstGeom>
        </p:spPr>
        <p:txBody>
          <a:bodyPr wrap="square">
            <a:spAutoFit/>
          </a:bodyPr>
          <a:lstStyle/>
          <a:p>
            <a:r>
              <a:rPr lang="en-US" sz="1600" dirty="0" err="1">
                <a:latin typeface="Times New Roman" pitchFamily="18" charset="0"/>
                <a:cs typeface="Times New Roman" pitchFamily="18" charset="0"/>
              </a:rPr>
              <a:t>Сөздік</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арқылы</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цикл</a:t>
            </a:r>
            <a:endParaRPr lang="ru-RU" sz="1600" dirty="0">
              <a:latin typeface="Times New Roman" pitchFamily="18" charset="0"/>
              <a:cs typeface="Times New Roman" pitchFamily="18" charset="0"/>
            </a:endParaRPr>
          </a:p>
          <a:p>
            <a:r>
              <a:rPr lang="en-US" sz="1600" dirty="0" err="1">
                <a:latin typeface="Times New Roman" pitchFamily="18" charset="0"/>
                <a:cs typeface="Times New Roman" pitchFamily="18" charset="0"/>
              </a:rPr>
              <a:t>Циклды</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пайдалану</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арқылы</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сөздікті</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айналдыра</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аласыз</a:t>
            </a:r>
            <a:r>
              <a:rPr lang="en-US" sz="1600" dirty="0">
                <a:latin typeface="Times New Roman" pitchFamily="18" charset="0"/>
                <a:cs typeface="Times New Roman" pitchFamily="18" charset="0"/>
              </a:rPr>
              <a:t> for.</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dirty="0" err="1">
                <a:latin typeface="Times New Roman" pitchFamily="18" charset="0"/>
                <a:cs typeface="Times New Roman" pitchFamily="18" charset="0"/>
              </a:rPr>
              <a:t>Сөздік</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арқылы</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айналдыру</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кезінде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қайтарылатын</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мән</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сөздіктің</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кілттері</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болып</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табылады</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бірақ</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мәндерді</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қайтару</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әдістері</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де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бар</a:t>
            </a:r>
            <a:r>
              <a:rPr lang="en-US"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Сөздіктегі барлық негізгі атауларды бір-бірлеп басып шығарыңыз:</a:t>
            </a:r>
            <a:endParaRPr lang="ru-RU" sz="1600" dirty="0">
              <a:latin typeface="Times New Roman" pitchFamily="18" charset="0"/>
              <a:cs typeface="Times New Roman" pitchFamily="18" charset="0"/>
            </a:endParaRPr>
          </a:p>
          <a:p>
            <a:r>
              <a:rPr lang="kk-KZ" sz="1600" dirty="0" smtClean="0">
                <a:latin typeface="Times New Roman" pitchFamily="18" charset="0"/>
                <a:cs typeface="Times New Roman" pitchFamily="18" charset="0"/>
              </a:rPr>
              <a:t> </a:t>
            </a:r>
            <a:endParaRPr lang="ru-RU" sz="16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117046516"/>
              </p:ext>
            </p:extLst>
          </p:nvPr>
        </p:nvGraphicFramePr>
        <p:xfrm>
          <a:off x="1676400" y="2406459"/>
          <a:ext cx="5791200" cy="1121664"/>
        </p:xfrm>
        <a:graphic>
          <a:graphicData uri="http://schemas.openxmlformats.org/drawingml/2006/table">
            <a:tbl>
              <a:tblPr firstRow="1" firstCol="1" bandRow="1">
                <a:tableStyleId>{5940675A-B579-460E-94D1-54222C63F5DA}</a:tableStyleId>
              </a:tblPr>
              <a:tblGrid>
                <a:gridCol w="2550212"/>
                <a:gridCol w="3240988"/>
              </a:tblGrid>
              <a:tr h="0">
                <a:tc>
                  <a:txBody>
                    <a:bodyPr/>
                    <a:lstStyle/>
                    <a:p>
                      <a:pPr algn="ctr">
                        <a:lnSpc>
                          <a:spcPct val="115000"/>
                        </a:lnSpc>
                        <a:spcAft>
                          <a:spcPts val="0"/>
                        </a:spcAft>
                      </a:pPr>
                      <a:r>
                        <a:rPr lang="kk-KZ" sz="1600" b="1" dirty="0">
                          <a:effectLst/>
                          <a:latin typeface="Times New Roman" pitchFamily="18" charset="0"/>
                          <a:cs typeface="Times New Roman" pitchFamily="18" charset="0"/>
                        </a:rPr>
                        <a:t>Енгізу</a:t>
                      </a:r>
                      <a:endParaRPr lang="ru-RU" sz="16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0"/>
                        </a:spcAft>
                      </a:pPr>
                      <a:r>
                        <a:rPr lang="kk-KZ" sz="1600" b="1" dirty="0">
                          <a:effectLst/>
                          <a:latin typeface="Times New Roman" pitchFamily="18" charset="0"/>
                          <a:cs typeface="Times New Roman" pitchFamily="18" charset="0"/>
                        </a:rPr>
                        <a:t>Шығару</a:t>
                      </a:r>
                      <a:endParaRPr lang="ru-RU" sz="1600" b="1" dirty="0">
                        <a:effectLst/>
                        <a:latin typeface="Times New Roman" pitchFamily="18" charset="0"/>
                        <a:ea typeface="Times New Roman"/>
                        <a:cs typeface="Times New Roman" pitchFamily="18" charset="0"/>
                      </a:endParaRPr>
                    </a:p>
                  </a:txBody>
                  <a:tcPr marL="68580" marR="68580" marT="0" marB="0"/>
                </a:tc>
              </a:tr>
              <a:tr h="0">
                <a:tc>
                  <a:txBody>
                    <a:bodyPr/>
                    <a:lstStyle/>
                    <a:p>
                      <a:pPr>
                        <a:lnSpc>
                          <a:spcPct val="115000"/>
                        </a:lnSpc>
                        <a:spcAft>
                          <a:spcPts val="0"/>
                        </a:spcAft>
                      </a:pPr>
                      <a:r>
                        <a:rPr lang="kk-KZ" sz="1600" dirty="0">
                          <a:effectLst/>
                          <a:latin typeface="Times New Roman" pitchFamily="18" charset="0"/>
                          <a:cs typeface="Times New Roman" pitchFamily="18" charset="0"/>
                        </a:rPr>
                        <a:t>for x in thisdict:</a:t>
                      </a:r>
                      <a:endParaRPr lang="ru-RU" sz="1600" dirty="0">
                        <a:effectLst/>
                        <a:latin typeface="Times New Roman" pitchFamily="18" charset="0"/>
                        <a:cs typeface="Times New Roman" pitchFamily="18" charset="0"/>
                      </a:endParaRPr>
                    </a:p>
                    <a:p>
                      <a:pPr>
                        <a:lnSpc>
                          <a:spcPct val="115000"/>
                        </a:lnSpc>
                        <a:spcAft>
                          <a:spcPts val="0"/>
                        </a:spcAft>
                      </a:pPr>
                      <a:r>
                        <a:rPr lang="kk-KZ" sz="1600" dirty="0">
                          <a:effectLst/>
                          <a:latin typeface="Times New Roman" pitchFamily="18" charset="0"/>
                          <a:cs typeface="Times New Roman" pitchFamily="18" charset="0"/>
                        </a:rPr>
                        <a:t>  print(x)</a:t>
                      </a:r>
                      <a:endParaRPr lang="ru-RU" sz="1600" dirty="0">
                        <a:effectLst/>
                        <a:latin typeface="Times New Roman" pitchFamily="18" charset="0"/>
                        <a:cs typeface="Times New Roman" pitchFamily="18" charset="0"/>
                      </a:endParaRPr>
                    </a:p>
                    <a:p>
                      <a:pPr>
                        <a:lnSpc>
                          <a:spcPct val="115000"/>
                        </a:lnSpc>
                        <a:spcAft>
                          <a:spcPts val="0"/>
                        </a:spcAft>
                      </a:pPr>
                      <a:r>
                        <a:rPr lang="en-US" sz="1600" dirty="0">
                          <a:effectLst/>
                          <a:latin typeface="Times New Roman" pitchFamily="18" charset="0"/>
                          <a:cs typeface="Times New Roman" pitchFamily="18" charset="0"/>
                        </a:rPr>
                        <a:t> </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kk-KZ" sz="1600" dirty="0">
                          <a:effectLst/>
                          <a:latin typeface="Times New Roman" pitchFamily="18" charset="0"/>
                          <a:cs typeface="Times New Roman" pitchFamily="18" charset="0"/>
                        </a:rPr>
                        <a:t>brand</a:t>
                      </a:r>
                      <a:endParaRPr lang="ru-RU" sz="1600" dirty="0">
                        <a:effectLst/>
                        <a:latin typeface="Times New Roman" pitchFamily="18" charset="0"/>
                        <a:cs typeface="Times New Roman" pitchFamily="18" charset="0"/>
                      </a:endParaRPr>
                    </a:p>
                    <a:p>
                      <a:pPr>
                        <a:lnSpc>
                          <a:spcPct val="115000"/>
                        </a:lnSpc>
                        <a:spcAft>
                          <a:spcPts val="0"/>
                        </a:spcAft>
                      </a:pPr>
                      <a:r>
                        <a:rPr lang="kk-KZ" sz="1600" dirty="0">
                          <a:effectLst/>
                          <a:latin typeface="Times New Roman" pitchFamily="18" charset="0"/>
                          <a:cs typeface="Times New Roman" pitchFamily="18" charset="0"/>
                        </a:rPr>
                        <a:t>model</a:t>
                      </a:r>
                      <a:endParaRPr lang="ru-RU" sz="1600" dirty="0">
                        <a:effectLst/>
                        <a:latin typeface="Times New Roman" pitchFamily="18" charset="0"/>
                        <a:cs typeface="Times New Roman" pitchFamily="18" charset="0"/>
                      </a:endParaRPr>
                    </a:p>
                    <a:p>
                      <a:pPr>
                        <a:lnSpc>
                          <a:spcPct val="115000"/>
                        </a:lnSpc>
                        <a:spcAft>
                          <a:spcPts val="0"/>
                        </a:spcAft>
                      </a:pPr>
                      <a:r>
                        <a:rPr lang="kk-KZ" sz="1600" dirty="0">
                          <a:effectLst/>
                          <a:latin typeface="Times New Roman" pitchFamily="18" charset="0"/>
                          <a:cs typeface="Times New Roman" pitchFamily="18" charset="0"/>
                        </a:rPr>
                        <a:t>year</a:t>
                      </a:r>
                      <a:endParaRPr lang="ru-RU" sz="1600" dirty="0">
                        <a:effectLst/>
                        <a:latin typeface="Times New Roman" pitchFamily="18" charset="0"/>
                        <a:ea typeface="Times New Roman"/>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3690189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95486"/>
            <a:ext cx="8712968" cy="1815882"/>
          </a:xfrm>
          <a:prstGeom prst="rect">
            <a:avLst/>
          </a:prstGeom>
        </p:spPr>
        <p:txBody>
          <a:bodyPr wrap="square">
            <a:spAutoFit/>
          </a:bodyPr>
          <a:lstStyle/>
          <a:p>
            <a:r>
              <a:rPr lang="en-US" sz="1600" dirty="0">
                <a:latin typeface="Times New Roman" pitchFamily="18" charset="0"/>
                <a:cs typeface="Times New Roman" pitchFamily="18" charset="0"/>
              </a:rPr>
              <a:t>Python - </a:t>
            </a:r>
            <a:r>
              <a:rPr lang="en-US" sz="1600" dirty="0" err="1">
                <a:latin typeface="Times New Roman" pitchFamily="18" charset="0"/>
                <a:cs typeface="Times New Roman" pitchFamily="18" charset="0"/>
              </a:rPr>
              <a:t>сөздіктерді</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көшіру</a:t>
            </a:r>
            <a:endParaRPr lang="ru-RU" sz="1600" dirty="0">
              <a:latin typeface="Times New Roman" pitchFamily="18" charset="0"/>
              <a:cs typeface="Times New Roman" pitchFamily="18" charset="0"/>
            </a:endParaRPr>
          </a:p>
          <a:p>
            <a:r>
              <a:rPr lang="en-US" sz="1600" dirty="0" err="1">
                <a:latin typeface="Times New Roman" pitchFamily="18" charset="0"/>
                <a:cs typeface="Times New Roman" pitchFamily="18" charset="0"/>
              </a:rPr>
              <a:t>Сөздікті</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көшіру</a:t>
            </a:r>
            <a:endParaRPr lang="ru-RU" sz="1600" dirty="0">
              <a:latin typeface="Times New Roman" pitchFamily="18" charset="0"/>
              <a:cs typeface="Times New Roman" pitchFamily="18" charset="0"/>
            </a:endParaRPr>
          </a:p>
          <a:p>
            <a:r>
              <a:rPr lang="en-US" sz="1600" dirty="0" err="1">
                <a:latin typeface="Times New Roman" pitchFamily="18" charset="0"/>
                <a:cs typeface="Times New Roman" pitchFamily="18" charset="0"/>
              </a:rPr>
              <a:t>Сіз</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сөздікті</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жай</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теру</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арқылы</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көшіре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алмайсыз</a:t>
            </a:r>
            <a:r>
              <a:rPr lang="en-US" sz="1600" dirty="0">
                <a:latin typeface="Times New Roman" pitchFamily="18" charset="0"/>
                <a:cs typeface="Times New Roman" pitchFamily="18" charset="0"/>
              </a:rPr>
              <a:t> dict2 = dict1, </a:t>
            </a:r>
            <a:r>
              <a:rPr lang="en-US" sz="1600" dirty="0" err="1">
                <a:latin typeface="Times New Roman" pitchFamily="18" charset="0"/>
                <a:cs typeface="Times New Roman" pitchFamily="18" charset="0"/>
              </a:rPr>
              <a:t>себебі</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тек</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сілтеме</a:t>
            </a:r>
            <a:r>
              <a:rPr lang="en-US" sz="1600" dirty="0">
                <a:latin typeface="Times New Roman" pitchFamily="18" charset="0"/>
                <a:cs typeface="Times New Roman" pitchFamily="18" charset="0"/>
              </a:rPr>
              <a:t> dict2 </a:t>
            </a:r>
            <a:r>
              <a:rPr lang="en-US" sz="1600" dirty="0" err="1">
                <a:latin typeface="Times New Roman" pitchFamily="18" charset="0"/>
                <a:cs typeface="Times New Roman" pitchFamily="18" charset="0"/>
              </a:rPr>
              <a:t>болады</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және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ішіне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енгізілген</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өзгертулер</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автоматты</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түрде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ішінде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де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жасалады</a:t>
            </a:r>
            <a:r>
              <a:rPr lang="en-US" sz="1600" dirty="0">
                <a:latin typeface="Times New Roman" pitchFamily="18" charset="0"/>
                <a:cs typeface="Times New Roman" pitchFamily="18" charset="0"/>
              </a:rPr>
              <a:t> .dict1dict1 dict2</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dirty="0" err="1">
                <a:latin typeface="Times New Roman" pitchFamily="18" charset="0"/>
                <a:cs typeface="Times New Roman" pitchFamily="18" charset="0"/>
              </a:rPr>
              <a:t>Көшірме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жасаудың</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жолдары</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бар</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оның</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бірі</a:t>
            </a:r>
            <a:r>
              <a:rPr lang="en-US" sz="1600" dirty="0">
                <a:latin typeface="Times New Roman" pitchFamily="18" charset="0"/>
                <a:cs typeface="Times New Roman" pitchFamily="18" charset="0"/>
              </a:rPr>
              <a:t> - </a:t>
            </a:r>
            <a:r>
              <a:rPr lang="en-US" sz="1600" dirty="0" err="1">
                <a:latin typeface="Times New Roman" pitchFamily="18" charset="0"/>
                <a:cs typeface="Times New Roman" pitchFamily="18" charset="0"/>
              </a:rPr>
              <a:t>кіріктірілген</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Сөздік</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әдісін</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пайдалану</a:t>
            </a:r>
            <a:r>
              <a:rPr lang="en-US" sz="1600" dirty="0">
                <a:latin typeface="Times New Roman" pitchFamily="18" charset="0"/>
                <a:cs typeface="Times New Roman" pitchFamily="18" charset="0"/>
              </a:rPr>
              <a:t> copy</a:t>
            </a:r>
            <a:r>
              <a:rPr lang="en-US" sz="1600" dirty="0" smtClean="0">
                <a:latin typeface="Times New Roman" pitchFamily="18" charset="0"/>
                <a:cs typeface="Times New Roman" pitchFamily="18" charset="0"/>
              </a:rPr>
              <a:t>().</a:t>
            </a:r>
          </a:p>
          <a:p>
            <a:r>
              <a:rPr lang="en-US" sz="1600" dirty="0" err="1">
                <a:latin typeface="Times New Roman" pitchFamily="18" charset="0"/>
                <a:cs typeface="Times New Roman" pitchFamily="18" charset="0"/>
              </a:rPr>
              <a:t>Әдіспен</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сөздіктің</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көшірмесін</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жасаңыз</a:t>
            </a:r>
            <a:r>
              <a:rPr lang="en-US" sz="1600" dirty="0">
                <a:latin typeface="Times New Roman" pitchFamily="18" charset="0"/>
                <a:cs typeface="Times New Roman" pitchFamily="18" charset="0"/>
              </a:rPr>
              <a:t> copy</a:t>
            </a:r>
            <a:r>
              <a:rPr lang="en-US"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033025939"/>
              </p:ext>
            </p:extLst>
          </p:nvPr>
        </p:nvGraphicFramePr>
        <p:xfrm>
          <a:off x="1475656" y="2283718"/>
          <a:ext cx="6748028" cy="2243328"/>
        </p:xfrm>
        <a:graphic>
          <a:graphicData uri="http://schemas.openxmlformats.org/drawingml/2006/table">
            <a:tbl>
              <a:tblPr firstRow="1" firstCol="1" bandRow="1">
                <a:tableStyleId>{5940675A-B579-460E-94D1-54222C63F5DA}</a:tableStyleId>
              </a:tblPr>
              <a:tblGrid>
                <a:gridCol w="2550867"/>
                <a:gridCol w="4197161"/>
              </a:tblGrid>
              <a:tr h="0">
                <a:tc>
                  <a:txBody>
                    <a:bodyPr/>
                    <a:lstStyle/>
                    <a:p>
                      <a:pPr algn="ctr">
                        <a:lnSpc>
                          <a:spcPct val="115000"/>
                        </a:lnSpc>
                        <a:spcAft>
                          <a:spcPts val="0"/>
                        </a:spcAft>
                      </a:pPr>
                      <a:r>
                        <a:rPr lang="kk-KZ" sz="1600" b="1" dirty="0">
                          <a:effectLst/>
                          <a:latin typeface="Times New Roman" pitchFamily="18" charset="0"/>
                          <a:cs typeface="Times New Roman" pitchFamily="18" charset="0"/>
                        </a:rPr>
                        <a:t>Енгізу</a:t>
                      </a:r>
                      <a:endParaRPr lang="ru-RU" sz="16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0"/>
                        </a:spcAft>
                      </a:pPr>
                      <a:r>
                        <a:rPr lang="kk-KZ" sz="1600" b="1" dirty="0">
                          <a:effectLst/>
                          <a:latin typeface="Times New Roman" pitchFamily="18" charset="0"/>
                          <a:cs typeface="Times New Roman" pitchFamily="18" charset="0"/>
                        </a:rPr>
                        <a:t>Шығару</a:t>
                      </a:r>
                      <a:endParaRPr lang="ru-RU" sz="1600" b="1" dirty="0">
                        <a:effectLst/>
                        <a:latin typeface="Times New Roman" pitchFamily="18" charset="0"/>
                        <a:ea typeface="Times New Roman"/>
                        <a:cs typeface="Times New Roman" pitchFamily="18" charset="0"/>
                      </a:endParaRPr>
                    </a:p>
                  </a:txBody>
                  <a:tcPr marL="68580" marR="68580" marT="0" marB="0"/>
                </a:tc>
              </a:tr>
              <a:tr h="0">
                <a:tc>
                  <a:txBody>
                    <a:bodyPr/>
                    <a:lstStyle/>
                    <a:p>
                      <a:pPr>
                        <a:lnSpc>
                          <a:spcPct val="115000"/>
                        </a:lnSpc>
                        <a:spcAft>
                          <a:spcPts val="0"/>
                        </a:spcAft>
                      </a:pPr>
                      <a:r>
                        <a:rPr lang="en-US" sz="1600">
                          <a:effectLst/>
                          <a:latin typeface="Times New Roman" pitchFamily="18" charset="0"/>
                          <a:cs typeface="Times New Roman" pitchFamily="18" charset="0"/>
                        </a:rPr>
                        <a:t>thisdict = {</a:t>
                      </a:r>
                      <a:endParaRPr lang="ru-RU" sz="1600">
                        <a:effectLst/>
                        <a:latin typeface="Times New Roman" pitchFamily="18" charset="0"/>
                        <a:cs typeface="Times New Roman" pitchFamily="18" charset="0"/>
                      </a:endParaRPr>
                    </a:p>
                    <a:p>
                      <a:pPr>
                        <a:lnSpc>
                          <a:spcPct val="115000"/>
                        </a:lnSpc>
                        <a:spcAft>
                          <a:spcPts val="0"/>
                        </a:spcAft>
                      </a:pPr>
                      <a:r>
                        <a:rPr lang="en-US" sz="1600">
                          <a:effectLst/>
                          <a:latin typeface="Times New Roman" pitchFamily="18" charset="0"/>
                          <a:cs typeface="Times New Roman" pitchFamily="18" charset="0"/>
                        </a:rPr>
                        <a:t>  "brand": "Ford",</a:t>
                      </a:r>
                      <a:endParaRPr lang="ru-RU" sz="1600">
                        <a:effectLst/>
                        <a:latin typeface="Times New Roman" pitchFamily="18" charset="0"/>
                        <a:cs typeface="Times New Roman" pitchFamily="18" charset="0"/>
                      </a:endParaRPr>
                    </a:p>
                    <a:p>
                      <a:pPr>
                        <a:lnSpc>
                          <a:spcPct val="115000"/>
                        </a:lnSpc>
                        <a:spcAft>
                          <a:spcPts val="0"/>
                        </a:spcAft>
                      </a:pPr>
                      <a:r>
                        <a:rPr lang="en-US" sz="1600">
                          <a:effectLst/>
                          <a:latin typeface="Times New Roman" pitchFamily="18" charset="0"/>
                          <a:cs typeface="Times New Roman" pitchFamily="18" charset="0"/>
                        </a:rPr>
                        <a:t>  "model": "Mustang",</a:t>
                      </a:r>
                      <a:endParaRPr lang="ru-RU" sz="1600">
                        <a:effectLst/>
                        <a:latin typeface="Times New Roman" pitchFamily="18" charset="0"/>
                        <a:cs typeface="Times New Roman" pitchFamily="18" charset="0"/>
                      </a:endParaRPr>
                    </a:p>
                    <a:p>
                      <a:pPr>
                        <a:lnSpc>
                          <a:spcPct val="115000"/>
                        </a:lnSpc>
                        <a:spcAft>
                          <a:spcPts val="0"/>
                        </a:spcAft>
                      </a:pPr>
                      <a:r>
                        <a:rPr lang="en-US" sz="1600">
                          <a:effectLst/>
                          <a:latin typeface="Times New Roman" pitchFamily="18" charset="0"/>
                          <a:cs typeface="Times New Roman" pitchFamily="18" charset="0"/>
                        </a:rPr>
                        <a:t>  "year": 1964</a:t>
                      </a:r>
                      <a:endParaRPr lang="ru-RU" sz="1600">
                        <a:effectLst/>
                        <a:latin typeface="Times New Roman" pitchFamily="18" charset="0"/>
                        <a:cs typeface="Times New Roman" pitchFamily="18" charset="0"/>
                      </a:endParaRPr>
                    </a:p>
                    <a:p>
                      <a:pPr>
                        <a:lnSpc>
                          <a:spcPct val="115000"/>
                        </a:lnSpc>
                        <a:spcAft>
                          <a:spcPts val="0"/>
                        </a:spcAft>
                      </a:pPr>
                      <a:r>
                        <a:rPr lang="en-US" sz="1600">
                          <a:effectLst/>
                          <a:latin typeface="Times New Roman" pitchFamily="18" charset="0"/>
                          <a:cs typeface="Times New Roman" pitchFamily="18" charset="0"/>
                        </a:rPr>
                        <a:t>}</a:t>
                      </a:r>
                      <a:endParaRPr lang="ru-RU" sz="1600">
                        <a:effectLst/>
                        <a:latin typeface="Times New Roman" pitchFamily="18" charset="0"/>
                        <a:cs typeface="Times New Roman" pitchFamily="18" charset="0"/>
                      </a:endParaRPr>
                    </a:p>
                    <a:p>
                      <a:pPr>
                        <a:lnSpc>
                          <a:spcPct val="115000"/>
                        </a:lnSpc>
                        <a:spcAft>
                          <a:spcPts val="0"/>
                        </a:spcAft>
                      </a:pPr>
                      <a:r>
                        <a:rPr lang="en-US" sz="1600">
                          <a:effectLst/>
                          <a:latin typeface="Times New Roman" pitchFamily="18" charset="0"/>
                          <a:cs typeface="Times New Roman" pitchFamily="18" charset="0"/>
                        </a:rPr>
                        <a:t>mydict = thisdict.copy()</a:t>
                      </a:r>
                      <a:endParaRPr lang="ru-RU" sz="1600">
                        <a:effectLst/>
                        <a:latin typeface="Times New Roman" pitchFamily="18" charset="0"/>
                        <a:cs typeface="Times New Roman" pitchFamily="18" charset="0"/>
                      </a:endParaRPr>
                    </a:p>
                    <a:p>
                      <a:pPr>
                        <a:lnSpc>
                          <a:spcPct val="115000"/>
                        </a:lnSpc>
                        <a:spcAft>
                          <a:spcPts val="0"/>
                        </a:spcAft>
                      </a:pPr>
                      <a:r>
                        <a:rPr lang="en-US" sz="1600">
                          <a:effectLst/>
                          <a:latin typeface="Times New Roman" pitchFamily="18" charset="0"/>
                          <a:cs typeface="Times New Roman" pitchFamily="18" charset="0"/>
                        </a:rPr>
                        <a:t>print(mydict)</a:t>
                      </a:r>
                      <a:endParaRPr lang="ru-RU" sz="1600">
                        <a:effectLst/>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kk-KZ" sz="1600" dirty="0">
                          <a:effectLst/>
                          <a:latin typeface="Times New Roman" pitchFamily="18" charset="0"/>
                          <a:cs typeface="Times New Roman" pitchFamily="18" charset="0"/>
                        </a:rPr>
                        <a:t>{'brand': 'Ford', 'model': 'Mustang', 'year': 1964}</a:t>
                      </a:r>
                      <a:endParaRPr lang="ru-RU" sz="1600" dirty="0">
                        <a:effectLst/>
                        <a:latin typeface="Times New Roman" pitchFamily="18" charset="0"/>
                        <a:ea typeface="Times New Roman"/>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3690189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453896"/>
            <a:ext cx="7992888" cy="4278094"/>
          </a:xfrm>
          <a:prstGeom prst="rect">
            <a:avLst/>
          </a:prstGeom>
        </p:spPr>
        <p:txBody>
          <a:bodyPr wrap="square">
            <a:spAutoFit/>
          </a:bodyPr>
          <a:lstStyle/>
          <a:p>
            <a:r>
              <a:rPr lang="kk-KZ" sz="1600" b="1" dirty="0">
                <a:latin typeface="Times New Roman" pitchFamily="18" charset="0"/>
                <a:cs typeface="Times New Roman" pitchFamily="18" charset="0"/>
              </a:rPr>
              <a:t>Сөздік әдістері</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dict.clear ()</a:t>
            </a:r>
            <a:r>
              <a:rPr lang="kk-KZ" sz="1600" dirty="0">
                <a:latin typeface="Times New Roman" pitchFamily="18" charset="0"/>
                <a:cs typeface="Times New Roman" pitchFamily="18" charset="0"/>
              </a:rPr>
              <a:t> - сөздікті тазартады.</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dict.copy ()</a:t>
            </a:r>
            <a:r>
              <a:rPr lang="kk-KZ" sz="1600" dirty="0">
                <a:latin typeface="Times New Roman" pitchFamily="18" charset="0"/>
                <a:cs typeface="Times New Roman" pitchFamily="18" charset="0"/>
              </a:rPr>
              <a:t> - сөздіктің көшірмесін қайтарады.</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classmethod dict.fromkeys (seq[, value])</a:t>
            </a:r>
            <a:r>
              <a:rPr lang="kk-KZ" sz="1600" dirty="0">
                <a:latin typeface="Times New Roman" pitchFamily="18" charset="0"/>
                <a:cs typeface="Times New Roman" pitchFamily="18" charset="0"/>
              </a:rPr>
              <a:t> - seq пернелерімен және мән мәнімен сөздікті жасайды (Әдепкі бойынша None).</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dict.get (кілт[, әдепкі])</a:t>
            </a:r>
            <a:r>
              <a:rPr lang="kk-KZ" sz="1600" dirty="0">
                <a:latin typeface="Times New Roman" pitchFamily="18" charset="0"/>
                <a:cs typeface="Times New Roman" pitchFamily="18" charset="0"/>
              </a:rPr>
              <a:t> - кілттің мәнін қайтарады, бірақ ол жоқ болса, ол ерекше жағдайды шығармайды, бірақ әдепкі мәнді қайтарады (әдепкі мән - Ешбір).</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dict.items ()</a:t>
            </a:r>
            <a:r>
              <a:rPr lang="kk-KZ" sz="1600" dirty="0">
                <a:latin typeface="Times New Roman" pitchFamily="18" charset="0"/>
                <a:cs typeface="Times New Roman" pitchFamily="18" charset="0"/>
              </a:rPr>
              <a:t> - (кілт, мән) жұптарын қайтарады.</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dict.keys ()</a:t>
            </a:r>
            <a:r>
              <a:rPr lang="kk-KZ" sz="1600" dirty="0">
                <a:latin typeface="Times New Roman" pitchFamily="18" charset="0"/>
                <a:cs typeface="Times New Roman" pitchFamily="18" charset="0"/>
              </a:rPr>
              <a:t> - сөздіктегі пернелерді қайтарады.</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dict.pop (кілт[, әдепкі]) - кілтті жояды және мәнді қайтарады. Егер кілт болмаса, әдепкі мәнді қайтарады (әдепкі бойынша ерекше жағдайды шығарады).</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2269581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9320" y="771550"/>
            <a:ext cx="8496944" cy="3139321"/>
          </a:xfrm>
          <a:prstGeom prst="rect">
            <a:avLst/>
          </a:prstGeom>
        </p:spPr>
        <p:txBody>
          <a:bodyPr wrap="square">
            <a:spAutoFit/>
          </a:bodyPr>
          <a:lstStyle/>
          <a:p>
            <a:r>
              <a:rPr lang="kk-KZ" dirty="0">
                <a:latin typeface="Times New Roman" pitchFamily="18" charset="0"/>
                <a:cs typeface="Times New Roman" pitchFamily="18" charset="0"/>
              </a:rPr>
              <a:t>dict.popitem () - (кілт, мән) жұбын жояды және қайтарады. Сөздік бос болса, KeyError ерекшелігін шығарады. Сөздіктердің ретсіз екенін есте сақтаңыз.</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dict.setdefault (кілт[, әдепкі]) - кілттің мәнін қайтарады, бірақ ол жоқ болса, ол ерекше жағдайды шығармайды, бірақ әдепкі мәні бар кілт жасайды (әдепкі бойынша ешқайсысы).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dict.update ([басқа]) - басқалардан (кілт, мән) жұптарын қосу арқылы сөздікті жаңартады. Бар кілттер қайта жазылады. Жоқ қайтарады (жаңа сөздік емес!).</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dict.values ​​() - сөздіктегі мәндерді қайтарады.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269581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59358"/>
            <a:ext cx="8352928" cy="4616648"/>
          </a:xfrm>
          <a:prstGeom prst="rect">
            <a:avLst/>
          </a:prstGeom>
        </p:spPr>
        <p:txBody>
          <a:bodyPr wrap="square">
            <a:spAutoFit/>
          </a:bodyPr>
          <a:lstStyle/>
          <a:p>
            <a:r>
              <a:rPr lang="kk-KZ" sz="1600" dirty="0">
                <a:latin typeface="Times New Roman" pitchFamily="18" charset="0"/>
                <a:cs typeface="Times New Roman" pitchFamily="18" charset="0"/>
              </a:rPr>
              <a:t>Жаттығу</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1. Осылардың қайсысы сөздік?</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A) x = ('apple', 'banana', 'cherry')</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B) </a:t>
            </a:r>
            <a:r>
              <a:rPr lang="kk-KZ" sz="1600" dirty="0">
                <a:latin typeface="Times New Roman" pitchFamily="18" charset="0"/>
                <a:cs typeface="Times New Roman" pitchFamily="18" charset="0"/>
              </a:rPr>
              <a:t>x = {'type' : 'fruit', 'name' : 'banana'}</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D) </a:t>
            </a:r>
            <a:r>
              <a:rPr lang="kk-KZ" sz="1600" dirty="0">
                <a:latin typeface="Times New Roman" pitchFamily="18" charset="0"/>
                <a:cs typeface="Times New Roman" pitchFamily="18" charset="0"/>
              </a:rPr>
              <a:t>x = ['apple', 'banana', 'cherry']</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b="1" dirty="0">
                <a:latin typeface="Times New Roman" pitchFamily="18" charset="0"/>
                <a:cs typeface="Times New Roman" pitchFamily="18" charset="0"/>
              </a:rPr>
              <a:t>2. </a:t>
            </a:r>
            <a:r>
              <a:rPr lang="en-US" sz="1600" b="1" dirty="0" err="1">
                <a:latin typeface="Times New Roman" pitchFamily="18" charset="0"/>
                <a:cs typeface="Times New Roman" pitchFamily="18" charset="0"/>
              </a:rPr>
              <a:t>Сөздік</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жасалғаннан</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кейін</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сөздік</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элементтерін</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жою</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мүмкін</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емес</a:t>
            </a:r>
            <a:r>
              <a:rPr lang="en-US" sz="1600" b="1"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A) </a:t>
            </a:r>
            <a:r>
              <a:rPr lang="en-US" sz="1600" dirty="0" err="1">
                <a:latin typeface="Times New Roman" pitchFamily="18" charset="0"/>
                <a:cs typeface="Times New Roman" pitchFamily="18" charset="0"/>
              </a:rPr>
              <a:t>Рас</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B) </a:t>
            </a:r>
            <a:r>
              <a:rPr lang="en-US" sz="1600" dirty="0" err="1">
                <a:latin typeface="Times New Roman" pitchFamily="18" charset="0"/>
                <a:cs typeface="Times New Roman" pitchFamily="18" charset="0"/>
              </a:rPr>
              <a:t>Жалған</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b="1" dirty="0">
                <a:latin typeface="Times New Roman" pitchFamily="18" charset="0"/>
                <a:cs typeface="Times New Roman" pitchFamily="18" charset="0"/>
              </a:rPr>
              <a:t>3. </a:t>
            </a:r>
            <a:r>
              <a:rPr lang="en-US" sz="1600" b="1" dirty="0" err="1">
                <a:latin typeface="Times New Roman" pitchFamily="18" charset="0"/>
                <a:cs typeface="Times New Roman" pitchFamily="18" charset="0"/>
              </a:rPr>
              <a:t>Жаттығу</a:t>
            </a:r>
            <a:endParaRPr lang="ru-RU" sz="1600" dirty="0">
              <a:latin typeface="Times New Roman" pitchFamily="18" charset="0"/>
              <a:cs typeface="Times New Roman" pitchFamily="18" charset="0"/>
            </a:endParaRPr>
          </a:p>
          <a:p>
            <a:r>
              <a:rPr lang="en-US" sz="1600" dirty="0" err="1">
                <a:latin typeface="Times New Roman" pitchFamily="18" charset="0"/>
                <a:cs typeface="Times New Roman" pitchFamily="18" charset="0"/>
              </a:rPr>
              <a:t>Шын</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немесе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жалған</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Кілт</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атына</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сілтеме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жасау</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арқылы</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элемент</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мәндеріне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қол</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жеткізуге</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болады</a:t>
            </a:r>
            <a:r>
              <a:rPr lang="en-US"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dirty="0" err="1">
                <a:latin typeface="Times New Roman" pitchFamily="18" charset="0"/>
                <a:cs typeface="Times New Roman" pitchFamily="18" charset="0"/>
              </a:rPr>
              <a:t>Рас</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Жалған</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2313121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330205"/>
            <a:ext cx="8352928" cy="4185761"/>
          </a:xfrm>
          <a:prstGeom prst="rect">
            <a:avLst/>
          </a:prstGeom>
        </p:spPr>
        <p:txBody>
          <a:bodyPr wrap="square">
            <a:spAutoFit/>
          </a:bodyPr>
          <a:lstStyle/>
          <a:p>
            <a:r>
              <a:rPr lang="kk-KZ" sz="1600" b="1" dirty="0">
                <a:latin typeface="Times New Roman" pitchFamily="18" charset="0"/>
                <a:cs typeface="Times New Roman" pitchFamily="18" charset="0"/>
              </a:rPr>
              <a:t>4. Жаттығу</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Келесі кодты қарастырыңыз: -дан -ге</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x = {'type' : 'fruit', 'name' : 'banana'}</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өзгерту үшін дұрыс синтаксис дегеніміз не? typefruitberry</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x{'type'} = 'berry'</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x['type'] = 'berry'</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x.get('type') = 'berry'</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5. Жаттығу</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Осы сөздік әдістерінің қайсысы сөздікке элементтерді қосу үшін қолданылуы мүмкін?</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add()</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insert()</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update()</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2269581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585213"/>
            <a:ext cx="7848872" cy="1569660"/>
          </a:xfrm>
          <a:prstGeom prst="rect">
            <a:avLst/>
          </a:prstGeom>
        </p:spPr>
        <p:txBody>
          <a:bodyPr wrap="square">
            <a:spAutoFit/>
          </a:bodyPr>
          <a:lstStyle/>
          <a:p>
            <a:r>
              <a:rPr lang="kk-KZ" sz="1600" b="1" dirty="0">
                <a:latin typeface="Times New Roman" pitchFamily="18" charset="0"/>
                <a:cs typeface="Times New Roman" pitchFamily="18" charset="0"/>
              </a:rPr>
              <a:t>6. Жаттығу</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Сөздіктен элементті алып тастаудың сөздік әдісі дегеніміз не?</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delete()</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remove()</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pop()</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2313121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267494"/>
            <a:ext cx="7992888" cy="2123658"/>
          </a:xfrm>
          <a:prstGeom prst="rect">
            <a:avLst/>
          </a:prstGeom>
        </p:spPr>
        <p:txBody>
          <a:bodyPr wrap="square">
            <a:spAutoFit/>
          </a:bodyPr>
          <a:lstStyle/>
          <a:p>
            <a:pPr algn="ctr"/>
            <a:r>
              <a:rPr lang="en-US" sz="1600" b="1" dirty="0">
                <a:latin typeface="Times New Roman" pitchFamily="18" charset="0"/>
                <a:cs typeface="Times New Roman" pitchFamily="18" charset="0"/>
              </a:rPr>
              <a:t>A </a:t>
            </a:r>
            <a:r>
              <a:rPr lang="kk-KZ" sz="1600" b="1" dirty="0">
                <a:latin typeface="Times New Roman" pitchFamily="18" charset="0"/>
                <a:cs typeface="Times New Roman" pitchFamily="18" charset="0"/>
              </a:rPr>
              <a:t>есеп. </a:t>
            </a:r>
            <a:r>
              <a:rPr lang="kk-KZ" sz="1600" dirty="0">
                <a:latin typeface="Times New Roman" pitchFamily="18" charset="0"/>
                <a:cs typeface="Times New Roman" pitchFamily="18" charset="0"/>
              </a:rPr>
              <a:t>Сөздерді санау</a:t>
            </a:r>
            <a:endParaRPr lang="ru-RU" sz="1600" dirty="0">
              <a:latin typeface="Times New Roman" pitchFamily="18" charset="0"/>
              <a:cs typeface="Times New Roman" pitchFamily="18" charset="0"/>
            </a:endParaRPr>
          </a:p>
          <a:p>
            <a:pPr algn="ctr"/>
            <a:r>
              <a:rPr lang="kk-KZ" sz="1600" dirty="0">
                <a:latin typeface="Times New Roman" pitchFamily="18" charset="0"/>
                <a:cs typeface="Times New Roman" pitchFamily="18" charset="0"/>
              </a:rPr>
              <a:t>Уақыт шектеуі:1.0s</a:t>
            </a:r>
            <a:endParaRPr lang="ru-RU" sz="1600" dirty="0">
              <a:latin typeface="Times New Roman" pitchFamily="18" charset="0"/>
              <a:cs typeface="Times New Roman" pitchFamily="18" charset="0"/>
            </a:endParaRPr>
          </a:p>
          <a:p>
            <a:pPr algn="ctr"/>
            <a:r>
              <a:rPr lang="kk-KZ" sz="1600" dirty="0">
                <a:latin typeface="Times New Roman" pitchFamily="18" charset="0"/>
                <a:cs typeface="Times New Roman" pitchFamily="18" charset="0"/>
              </a:rPr>
              <a:t>Жад шектеуі:256M</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Берілген мәтіндегі әрбір сөздің қанша рет кездескенін есептеңіз.</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Шарты:</a:t>
            </a:r>
            <a:endParaRPr lang="ru-RU" sz="1600" b="1" dirty="0">
              <a:latin typeface="Times New Roman" pitchFamily="18" charset="0"/>
              <a:cs typeface="Times New Roman" pitchFamily="18" charset="0"/>
            </a:endParaRPr>
          </a:p>
          <a:p>
            <a:r>
              <a:rPr lang="kk-KZ" sz="1600" dirty="0">
                <a:latin typeface="Times New Roman" pitchFamily="18" charset="0"/>
                <a:cs typeface="Times New Roman" pitchFamily="18" charset="0"/>
              </a:rPr>
              <a:t>Кіріс ретінде сөйлем беріледі. Нәтиже ретінде әр сөздің кездескен саны бар сөздік қайтарылады.</a:t>
            </a:r>
            <a:endParaRPr lang="ru-RU" sz="16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096312092"/>
              </p:ext>
            </p:extLst>
          </p:nvPr>
        </p:nvGraphicFramePr>
        <p:xfrm>
          <a:off x="1676400" y="2529141"/>
          <a:ext cx="5791200" cy="806196"/>
        </p:xfrm>
        <a:graphic>
          <a:graphicData uri="http://schemas.openxmlformats.org/drawingml/2006/table">
            <a:tbl>
              <a:tblPr firstRow="1" firstCol="1" bandRow="1">
                <a:tableStyleId>{5940675A-B579-460E-94D1-54222C63F5DA}</a:tableStyleId>
              </a:tblPr>
              <a:tblGrid>
                <a:gridCol w="3089995"/>
                <a:gridCol w="2701205"/>
              </a:tblGrid>
              <a:tr h="0">
                <a:tc>
                  <a:txBody>
                    <a:bodyPr/>
                    <a:lstStyle/>
                    <a:p>
                      <a:pPr algn="ctr">
                        <a:lnSpc>
                          <a:spcPct val="115000"/>
                        </a:lnSpc>
                        <a:spcAft>
                          <a:spcPts val="0"/>
                        </a:spcAft>
                      </a:pPr>
                      <a:r>
                        <a:rPr lang="kk-KZ" sz="1400" b="1">
                          <a:effectLst/>
                          <a:latin typeface="Times New Roman"/>
                          <a:ea typeface="Times New Roman"/>
                        </a:rPr>
                        <a:t>Енгізу</a:t>
                      </a:r>
                      <a:endParaRPr lang="ru-RU" sz="1100">
                        <a:effectLst/>
                        <a:latin typeface="Times New Roman"/>
                        <a:ea typeface="Times New Roman"/>
                      </a:endParaRPr>
                    </a:p>
                  </a:txBody>
                  <a:tcPr marL="68580" marR="68580" marT="0" marB="0"/>
                </a:tc>
                <a:tc>
                  <a:txBody>
                    <a:bodyPr/>
                    <a:lstStyle/>
                    <a:p>
                      <a:pPr algn="ctr">
                        <a:lnSpc>
                          <a:spcPct val="115000"/>
                        </a:lnSpc>
                        <a:spcAft>
                          <a:spcPts val="0"/>
                        </a:spcAft>
                      </a:pPr>
                      <a:r>
                        <a:rPr lang="kk-KZ" sz="1400" b="1" dirty="0">
                          <a:effectLst/>
                          <a:latin typeface="Times New Roman"/>
                          <a:ea typeface="Times New Roman"/>
                        </a:rPr>
                        <a:t>Шығару</a:t>
                      </a:r>
                      <a:endParaRPr lang="ru-RU" sz="1100" dirty="0">
                        <a:effectLst/>
                        <a:latin typeface="Times New Roman"/>
                        <a:ea typeface="Times New Roman"/>
                      </a:endParaRPr>
                    </a:p>
                  </a:txBody>
                  <a:tcPr marL="68580" marR="68580" marT="0" marB="0"/>
                </a:tc>
              </a:tr>
              <a:tr h="0">
                <a:tc>
                  <a:txBody>
                    <a:bodyPr/>
                    <a:lstStyle/>
                    <a:p>
                      <a:pPr>
                        <a:lnSpc>
                          <a:spcPct val="115000"/>
                        </a:lnSpc>
                        <a:spcAft>
                          <a:spcPts val="0"/>
                        </a:spcAft>
                      </a:pPr>
                      <a:r>
                        <a:rPr lang="kk-KZ" sz="1600">
                          <a:effectLst/>
                          <a:latin typeface="Times New Roman" pitchFamily="18" charset="0"/>
                          <a:cs typeface="Times New Roman" pitchFamily="18" charset="0"/>
                        </a:rPr>
                        <a:t>alma almapark alma</a:t>
                      </a:r>
                      <a:endParaRPr lang="ru-RU" sz="1600">
                        <a:effectLst/>
                        <a:latin typeface="Times New Roman" pitchFamily="18" charset="0"/>
                        <a:cs typeface="Times New Roman" pitchFamily="18" charset="0"/>
                      </a:endParaRPr>
                    </a:p>
                    <a:p>
                      <a:pPr>
                        <a:lnSpc>
                          <a:spcPct val="115000"/>
                        </a:lnSpc>
                        <a:spcAft>
                          <a:spcPts val="0"/>
                        </a:spcAft>
                      </a:pPr>
                      <a:r>
                        <a:rPr lang="kk-KZ" sz="1600">
                          <a:effectLst/>
                          <a:highlight>
                            <a:srgbClr val="FFFF00"/>
                          </a:highlight>
                          <a:latin typeface="Times New Roman" pitchFamily="18" charset="0"/>
                          <a:cs typeface="Times New Roman" pitchFamily="18" charset="0"/>
                        </a:rPr>
                        <a:t> </a:t>
                      </a:r>
                      <a:endParaRPr lang="ru-RU" sz="1600">
                        <a:effectLst/>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kk-KZ" sz="1600" dirty="0">
                          <a:effectLst/>
                          <a:latin typeface="Times New Roman" pitchFamily="18" charset="0"/>
                          <a:cs typeface="Times New Roman" pitchFamily="18" charset="0"/>
                        </a:rPr>
                        <a:t>{'alma': 2, 'almapark': 1}</a:t>
                      </a:r>
                      <a:endParaRPr lang="ru-RU" sz="1600" dirty="0">
                        <a:effectLst/>
                        <a:latin typeface="Times New Roman" pitchFamily="18" charset="0"/>
                        <a:cs typeface="Times New Roman" pitchFamily="18" charset="0"/>
                      </a:endParaRPr>
                    </a:p>
                    <a:p>
                      <a:pPr>
                        <a:lnSpc>
                          <a:spcPct val="115000"/>
                        </a:lnSpc>
                        <a:spcAft>
                          <a:spcPts val="0"/>
                        </a:spcAft>
                      </a:pPr>
                      <a:r>
                        <a:rPr lang="en-US" sz="1600" dirty="0">
                          <a:effectLst/>
                          <a:highlight>
                            <a:srgbClr val="FFFF00"/>
                          </a:highlight>
                          <a:latin typeface="Times New Roman" pitchFamily="18" charset="0"/>
                          <a:cs typeface="Times New Roman" pitchFamily="18" charset="0"/>
                        </a:rPr>
                        <a:t> </a:t>
                      </a:r>
                      <a:endParaRPr lang="ru-RU" sz="1600" dirty="0">
                        <a:effectLst/>
                        <a:latin typeface="Times New Roman" pitchFamily="18" charset="0"/>
                        <a:ea typeface="Times New Roman"/>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3785810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95486"/>
            <a:ext cx="8280920" cy="1354217"/>
          </a:xfrm>
          <a:prstGeom prst="rect">
            <a:avLst/>
          </a:prstGeom>
        </p:spPr>
        <p:txBody>
          <a:bodyPr wrap="square">
            <a:spAutoFit/>
          </a:bodyPr>
          <a:lstStyle/>
          <a:p>
            <a:pPr algn="ctr"/>
            <a:r>
              <a:rPr lang="en-US" sz="1600" b="1" dirty="0">
                <a:latin typeface="Times New Roman" pitchFamily="18" charset="0"/>
                <a:cs typeface="Times New Roman" pitchFamily="18" charset="0"/>
              </a:rPr>
              <a:t>B </a:t>
            </a:r>
            <a:r>
              <a:rPr lang="kk-KZ" sz="1600" b="1" dirty="0">
                <a:latin typeface="Times New Roman" pitchFamily="18" charset="0"/>
                <a:cs typeface="Times New Roman" pitchFamily="18" charset="0"/>
              </a:rPr>
              <a:t>есеп. </a:t>
            </a:r>
            <a:r>
              <a:rPr lang="ru-RU" sz="1600" dirty="0" err="1">
                <a:latin typeface="Times New Roman" pitchFamily="18" charset="0"/>
                <a:cs typeface="Times New Roman" pitchFamily="18" charset="0"/>
              </a:rPr>
              <a:t>Максималды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мәні</a:t>
            </a:r>
            <a:r>
              <a:rPr lang="ru-RU" sz="1600" dirty="0">
                <a:latin typeface="Times New Roman" pitchFamily="18" charset="0"/>
                <a:cs typeface="Times New Roman" pitchFamily="18" charset="0"/>
              </a:rPr>
              <a:t> бар </a:t>
            </a:r>
            <a:r>
              <a:rPr lang="ru-RU" sz="1600" dirty="0" err="1">
                <a:latin typeface="Times New Roman" pitchFamily="18" charset="0"/>
                <a:cs typeface="Times New Roman" pitchFamily="18" charset="0"/>
              </a:rPr>
              <a:t>элементті</a:t>
            </a:r>
            <a:r>
              <a:rPr lang="ru-RU" sz="1600" dirty="0">
                <a:latin typeface="Times New Roman" pitchFamily="18" charset="0"/>
                <a:cs typeface="Times New Roman" pitchFamily="18" charset="0"/>
              </a:rPr>
              <a:t> табу</a:t>
            </a:r>
            <a:r>
              <a:rPr lang="kk-KZ" sz="1600" b="1"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pPr algn="ctr"/>
            <a:r>
              <a:rPr lang="kk-KZ" sz="1600" dirty="0">
                <a:latin typeface="Times New Roman" pitchFamily="18" charset="0"/>
                <a:cs typeface="Times New Roman" pitchFamily="18" charset="0"/>
              </a:rPr>
              <a:t>Уақыт шектеуі:1.0s</a:t>
            </a:r>
            <a:endParaRPr lang="ru-RU" sz="1600" dirty="0">
              <a:latin typeface="Times New Roman" pitchFamily="18" charset="0"/>
              <a:cs typeface="Times New Roman" pitchFamily="18" charset="0"/>
            </a:endParaRPr>
          </a:p>
          <a:p>
            <a:pPr algn="ctr"/>
            <a:r>
              <a:rPr lang="kk-KZ" sz="1600" dirty="0">
                <a:latin typeface="Times New Roman" pitchFamily="18" charset="0"/>
                <a:cs typeface="Times New Roman" pitchFamily="18" charset="0"/>
              </a:rPr>
              <a:t>Жад шектеуі:256M</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Берілген сөздіктен ең үлкен мәнге ие кілтті анықтаңыз.</a:t>
            </a:r>
            <a:endParaRPr lang="ru-RU" sz="16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568937853"/>
              </p:ext>
            </p:extLst>
          </p:nvPr>
        </p:nvGraphicFramePr>
        <p:xfrm>
          <a:off x="1396008" y="1923678"/>
          <a:ext cx="6279976" cy="560832"/>
        </p:xfrm>
        <a:graphic>
          <a:graphicData uri="http://schemas.openxmlformats.org/drawingml/2006/table">
            <a:tbl>
              <a:tblPr firstRow="1" firstCol="1" bandRow="1">
                <a:tableStyleId>{5940675A-B579-460E-94D1-54222C63F5DA}</a:tableStyleId>
              </a:tblPr>
              <a:tblGrid>
                <a:gridCol w="3350790"/>
                <a:gridCol w="2929186"/>
              </a:tblGrid>
              <a:tr h="0">
                <a:tc>
                  <a:txBody>
                    <a:bodyPr/>
                    <a:lstStyle/>
                    <a:p>
                      <a:pPr algn="ctr">
                        <a:lnSpc>
                          <a:spcPct val="115000"/>
                        </a:lnSpc>
                        <a:spcAft>
                          <a:spcPts val="0"/>
                        </a:spcAft>
                      </a:pPr>
                      <a:r>
                        <a:rPr lang="kk-KZ" sz="1600" b="1" dirty="0">
                          <a:effectLst/>
                          <a:latin typeface="Times New Roman" pitchFamily="18" charset="0"/>
                          <a:cs typeface="Times New Roman" pitchFamily="18" charset="0"/>
                        </a:rPr>
                        <a:t>Енгізу</a:t>
                      </a:r>
                      <a:endParaRPr lang="ru-RU" sz="12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0"/>
                        </a:spcAft>
                      </a:pPr>
                      <a:r>
                        <a:rPr lang="kk-KZ" sz="1600" b="1" dirty="0">
                          <a:effectLst/>
                          <a:latin typeface="Times New Roman" pitchFamily="18" charset="0"/>
                          <a:cs typeface="Times New Roman" pitchFamily="18" charset="0"/>
                        </a:rPr>
                        <a:t>Шығару</a:t>
                      </a:r>
                      <a:endParaRPr lang="ru-RU" sz="1200" b="1" dirty="0">
                        <a:effectLst/>
                        <a:latin typeface="Times New Roman" pitchFamily="18" charset="0"/>
                        <a:ea typeface="Times New Roman"/>
                        <a:cs typeface="Times New Roman" pitchFamily="18" charset="0"/>
                      </a:endParaRPr>
                    </a:p>
                  </a:txBody>
                  <a:tcPr marL="68580" marR="68580" marT="0" marB="0"/>
                </a:tc>
              </a:tr>
              <a:tr h="0">
                <a:tc>
                  <a:txBody>
                    <a:bodyPr/>
                    <a:lstStyle/>
                    <a:p>
                      <a:pPr>
                        <a:lnSpc>
                          <a:spcPct val="115000"/>
                        </a:lnSpc>
                        <a:spcAft>
                          <a:spcPts val="0"/>
                        </a:spcAft>
                      </a:pPr>
                      <a:r>
                        <a:rPr lang="en-US" sz="1600">
                          <a:effectLst/>
                          <a:latin typeface="Times New Roman" pitchFamily="18" charset="0"/>
                          <a:cs typeface="Times New Roman" pitchFamily="18" charset="0"/>
                        </a:rPr>
                        <a:t>"Асан": 85, "Үсен": 90, "Медет": 75</a:t>
                      </a:r>
                      <a:endParaRPr lang="ru-RU" sz="1200">
                        <a:effectLst/>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en-US" sz="1600" dirty="0" err="1">
                          <a:effectLst/>
                          <a:latin typeface="Times New Roman" pitchFamily="18" charset="0"/>
                          <a:cs typeface="Times New Roman" pitchFamily="18" charset="0"/>
                        </a:rPr>
                        <a:t>Үсен</a:t>
                      </a:r>
                      <a:endParaRPr lang="ru-RU" sz="1200" dirty="0">
                        <a:effectLst/>
                        <a:latin typeface="Times New Roman" pitchFamily="18" charset="0"/>
                        <a:ea typeface="Times New Roman"/>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3377568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267494"/>
            <a:ext cx="8568952" cy="3693319"/>
          </a:xfrm>
          <a:prstGeom prst="rect">
            <a:avLst/>
          </a:prstGeom>
        </p:spPr>
        <p:txBody>
          <a:bodyPr wrap="square">
            <a:spAutoFit/>
          </a:bodyPr>
          <a:lstStyle/>
          <a:p>
            <a:r>
              <a:rPr lang="kk-KZ" dirty="0">
                <a:latin typeface="Times New Roman" pitchFamily="18" charset="0"/>
                <a:cs typeface="Times New Roman" pitchFamily="18" charset="0"/>
              </a:rPr>
              <a:t>Сөздіктер (dictionaries) — бұл деректер құрылымы болып табылады, және олар кілт-мән жұптарынан тұрады. Сөздіктерді деректермен жұмыс істеуде кеңінен қолдануға болады, мысалы, деректерді сақтау, іздеу, өңдеу және жаңарту үшін</a:t>
            </a:r>
            <a:r>
              <a:rPr lang="kk-KZ"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r>
              <a:rPr lang="kk-KZ" b="1" dirty="0">
                <a:latin typeface="Times New Roman" pitchFamily="18" charset="0"/>
                <a:cs typeface="Times New Roman" pitchFamily="18" charset="0"/>
              </a:rPr>
              <a:t>Сөздікті жасау және басып шығару:</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t =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"brand": "Ford",</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"model": "Mustang",</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"year": 1964</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print(t)</a:t>
            </a:r>
            <a:endParaRPr lang="ru-RU"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4156460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267493"/>
            <a:ext cx="7920880" cy="2062103"/>
          </a:xfrm>
          <a:prstGeom prst="rect">
            <a:avLst/>
          </a:prstGeom>
        </p:spPr>
        <p:txBody>
          <a:bodyPr wrap="square">
            <a:spAutoFit/>
          </a:bodyPr>
          <a:lstStyle/>
          <a:p>
            <a:pPr algn="ctr"/>
            <a:r>
              <a:rPr lang="en-US" sz="1600" b="1" dirty="0">
                <a:latin typeface="Times New Roman" pitchFamily="18" charset="0"/>
                <a:cs typeface="Times New Roman" pitchFamily="18" charset="0"/>
              </a:rPr>
              <a:t>C </a:t>
            </a:r>
            <a:r>
              <a:rPr lang="kk-KZ" sz="1600" b="1" dirty="0">
                <a:latin typeface="Times New Roman" pitchFamily="18" charset="0"/>
                <a:cs typeface="Times New Roman" pitchFamily="18" charset="0"/>
              </a:rPr>
              <a:t>есеп. </a:t>
            </a:r>
            <a:r>
              <a:rPr lang="kk-KZ" sz="1600" dirty="0">
                <a:latin typeface="Times New Roman" pitchFamily="18" charset="0"/>
                <a:cs typeface="Times New Roman" pitchFamily="18" charset="0"/>
              </a:rPr>
              <a:t>Сирек сөз</a:t>
            </a:r>
            <a:r>
              <a:rPr lang="kk-KZ" sz="1600" b="1"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pPr algn="ctr"/>
            <a:r>
              <a:rPr lang="kk-KZ" sz="1600" dirty="0">
                <a:latin typeface="Times New Roman" pitchFamily="18" charset="0"/>
                <a:cs typeface="Times New Roman" pitchFamily="18" charset="0"/>
              </a:rPr>
              <a:t>Уақыт шектеуі:1.0s</a:t>
            </a:r>
            <a:endParaRPr lang="ru-RU" sz="1600" dirty="0">
              <a:latin typeface="Times New Roman" pitchFamily="18" charset="0"/>
              <a:cs typeface="Times New Roman" pitchFamily="18" charset="0"/>
            </a:endParaRPr>
          </a:p>
          <a:p>
            <a:pPr algn="ctr"/>
            <a:r>
              <a:rPr lang="kk-KZ" sz="1600" dirty="0">
                <a:latin typeface="Times New Roman" pitchFamily="18" charset="0"/>
                <a:cs typeface="Times New Roman" pitchFamily="18" charset="0"/>
              </a:rPr>
              <a:t>Жад шектеуі:256M</a:t>
            </a:r>
            <a:endParaRPr lang="ru-RU" sz="1600" dirty="0">
              <a:latin typeface="Times New Roman" pitchFamily="18" charset="0"/>
              <a:cs typeface="Times New Roman" pitchFamily="18" charset="0"/>
            </a:endParaRPr>
          </a:p>
          <a:p>
            <a:r>
              <a:rPr lang="kk-KZ" sz="1600" b="1"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Жолды кіріс ретінде қабылдайтын және сөз тіркесінде жиі кездесетін сөзді шығаратын программа жазыңыз. Бірнеше сирек кездесетін сөздер болса, лексикографиялық тәртіпте кішірек сөзді шығару керек. Сөздердің жағдайы ескерілмейді, сөйлемдегі тыныс белгілері ескерілмейді.</a:t>
            </a:r>
            <a:endParaRPr lang="ru-RU" sz="16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310308763"/>
              </p:ext>
            </p:extLst>
          </p:nvPr>
        </p:nvGraphicFramePr>
        <p:xfrm>
          <a:off x="1676400" y="2651823"/>
          <a:ext cx="5791200" cy="560832"/>
        </p:xfrm>
        <a:graphic>
          <a:graphicData uri="http://schemas.openxmlformats.org/drawingml/2006/table">
            <a:tbl>
              <a:tblPr firstRow="1" firstCol="1" bandRow="1">
                <a:tableStyleId>{5940675A-B579-460E-94D1-54222C63F5DA}</a:tableStyleId>
              </a:tblPr>
              <a:tblGrid>
                <a:gridCol w="3089995"/>
                <a:gridCol w="2701205"/>
              </a:tblGrid>
              <a:tr h="0">
                <a:tc>
                  <a:txBody>
                    <a:bodyPr/>
                    <a:lstStyle/>
                    <a:p>
                      <a:pPr algn="ctr">
                        <a:lnSpc>
                          <a:spcPct val="115000"/>
                        </a:lnSpc>
                        <a:spcAft>
                          <a:spcPts val="0"/>
                        </a:spcAft>
                      </a:pPr>
                      <a:r>
                        <a:rPr lang="kk-KZ" sz="1600" b="1" dirty="0">
                          <a:effectLst/>
                          <a:latin typeface="Times New Roman" pitchFamily="18" charset="0"/>
                          <a:cs typeface="Times New Roman" pitchFamily="18" charset="0"/>
                        </a:rPr>
                        <a:t>Енгізу</a:t>
                      </a:r>
                      <a:endParaRPr lang="ru-RU" sz="12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0"/>
                        </a:spcAft>
                      </a:pPr>
                      <a:r>
                        <a:rPr lang="kk-KZ" sz="1600" b="1" dirty="0">
                          <a:effectLst/>
                          <a:latin typeface="Times New Roman" pitchFamily="18" charset="0"/>
                          <a:cs typeface="Times New Roman" pitchFamily="18" charset="0"/>
                        </a:rPr>
                        <a:t>Шығару</a:t>
                      </a:r>
                      <a:endParaRPr lang="ru-RU" sz="1200" b="1" dirty="0">
                        <a:effectLst/>
                        <a:latin typeface="Times New Roman" pitchFamily="18" charset="0"/>
                        <a:ea typeface="Times New Roman"/>
                        <a:cs typeface="Times New Roman" pitchFamily="18" charset="0"/>
                      </a:endParaRPr>
                    </a:p>
                  </a:txBody>
                  <a:tcPr marL="68580" marR="68580" marT="0" marB="0"/>
                </a:tc>
              </a:tr>
              <a:tr h="0">
                <a:tc>
                  <a:txBody>
                    <a:bodyPr/>
                    <a:lstStyle/>
                    <a:p>
                      <a:pPr>
                        <a:lnSpc>
                          <a:spcPct val="115000"/>
                        </a:lnSpc>
                        <a:spcAft>
                          <a:spcPts val="0"/>
                        </a:spcAft>
                      </a:pPr>
                      <a:r>
                        <a:rPr lang="en-US" sz="1600" dirty="0" err="1" smtClean="0">
                          <a:effectLst/>
                          <a:latin typeface="Times New Roman" pitchFamily="18" charset="0"/>
                          <a:cs typeface="Times New Roman" pitchFamily="18" charset="0"/>
                        </a:rPr>
                        <a:t>ui</a:t>
                      </a:r>
                      <a:r>
                        <a:rPr lang="en-US" sz="1600" dirty="0" smtClean="0">
                          <a:effectLst/>
                          <a:latin typeface="Times New Roman" pitchFamily="18" charset="0"/>
                          <a:cs typeface="Times New Roman" pitchFamily="18" charset="0"/>
                        </a:rPr>
                        <a:t>, </a:t>
                      </a:r>
                      <a:r>
                        <a:rPr lang="en-US" sz="1600" dirty="0" err="1" smtClean="0">
                          <a:effectLst/>
                          <a:latin typeface="Times New Roman" pitchFamily="18" charset="0"/>
                          <a:cs typeface="Times New Roman" pitchFamily="18" charset="0"/>
                        </a:rPr>
                        <a:t>ademi</a:t>
                      </a:r>
                      <a:r>
                        <a:rPr lang="en-US" sz="1600" dirty="0" smtClean="0">
                          <a:effectLst/>
                          <a:latin typeface="Times New Roman" pitchFamily="18" charset="0"/>
                          <a:cs typeface="Times New Roman" pitchFamily="18" charset="0"/>
                        </a:rPr>
                        <a:t> </a:t>
                      </a:r>
                      <a:r>
                        <a:rPr lang="en-US" sz="1600" dirty="0" err="1" smtClean="0">
                          <a:effectLst/>
                          <a:latin typeface="Times New Roman" pitchFamily="18" charset="0"/>
                          <a:cs typeface="Times New Roman" pitchFamily="18" charset="0"/>
                        </a:rPr>
                        <a:t>ui</a:t>
                      </a:r>
                      <a:r>
                        <a:rPr lang="en-US" sz="1600" dirty="0" smtClean="0">
                          <a:effectLst/>
                          <a:latin typeface="Times New Roman" pitchFamily="18" charset="0"/>
                          <a:cs typeface="Times New Roman" pitchFamily="18" charset="0"/>
                        </a:rPr>
                        <a:t>, </a:t>
                      </a:r>
                      <a:r>
                        <a:rPr lang="en-US" sz="1600" dirty="0" err="1" smtClean="0">
                          <a:effectLst/>
                          <a:latin typeface="Times New Roman" pitchFamily="18" charset="0"/>
                          <a:cs typeface="Times New Roman" pitchFamily="18" charset="0"/>
                        </a:rPr>
                        <a:t>ademi</a:t>
                      </a:r>
                      <a:r>
                        <a:rPr lang="en-US" sz="1600" dirty="0" smtClean="0">
                          <a:effectLst/>
                          <a:latin typeface="Times New Roman" pitchFamily="18" charset="0"/>
                          <a:cs typeface="Times New Roman" pitchFamily="18" charset="0"/>
                        </a:rPr>
                        <a:t>.</a:t>
                      </a:r>
                      <a:endParaRPr lang="ru-RU" sz="1200" dirty="0">
                        <a:effectLst/>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en-US" sz="1600" dirty="0" err="1" smtClean="0">
                          <a:effectLst/>
                          <a:latin typeface="Times New Roman" pitchFamily="18" charset="0"/>
                          <a:cs typeface="Times New Roman" pitchFamily="18" charset="0"/>
                        </a:rPr>
                        <a:t>ademi</a:t>
                      </a:r>
                      <a:endParaRPr lang="ru-RU" sz="1200" dirty="0">
                        <a:effectLst/>
                        <a:latin typeface="Times New Roman" pitchFamily="18" charset="0"/>
                        <a:ea typeface="Times New Roman"/>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17273032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5616" y="1059582"/>
            <a:ext cx="7416824" cy="1477328"/>
          </a:xfrm>
          <a:prstGeom prst="rect">
            <a:avLst/>
          </a:prstGeom>
        </p:spPr>
        <p:txBody>
          <a:bodyPr wrap="square">
            <a:spAutoFit/>
          </a:bodyPr>
          <a:lstStyle/>
          <a:p>
            <a:r>
              <a:rPr lang="en-US" b="1" dirty="0" err="1" smtClean="0">
                <a:latin typeface="Times New Roman" pitchFamily="18" charset="0"/>
                <a:cs typeface="Times New Roman" pitchFamily="18" charset="0"/>
              </a:rPr>
              <a:t>Қорытынды</a:t>
            </a:r>
            <a:endParaRPr lang="en-US" b="1"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a:p>
            <a:r>
              <a:rPr lang="en-US" dirty="0" err="1">
                <a:latin typeface="Times New Roman" pitchFamily="18" charset="0"/>
                <a:cs typeface="Times New Roman" pitchFamily="18" charset="0"/>
              </a:rPr>
              <a:t>Бұл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есептер</a:t>
            </a:r>
            <a:r>
              <a:rPr lang="en-US" dirty="0">
                <a:latin typeface="Times New Roman" pitchFamily="18" charset="0"/>
                <a:cs typeface="Times New Roman" pitchFamily="18" charset="0"/>
              </a:rPr>
              <a:t> Python </a:t>
            </a:r>
            <a:r>
              <a:rPr lang="en-US" dirty="0" err="1">
                <a:latin typeface="Times New Roman" pitchFamily="18" charset="0"/>
                <a:cs typeface="Times New Roman" pitchFamily="18" charset="0"/>
              </a:rPr>
              <a:t>тілінде</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сөздіктермен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жұмыс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істеу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үшін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қолданылады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Сөздіктер</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деректерді</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тиімді</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сақтап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өңдеуге</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мүмкіндік</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беретін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өте</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пайдалы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деректер</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құрылымы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болып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табылады</a:t>
            </a:r>
            <a:r>
              <a:rPr lang="en-US" dirty="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7858107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371950"/>
            <a:ext cx="8136904" cy="338554"/>
          </a:xfrm>
          <a:prstGeom prst="rect">
            <a:avLst/>
          </a:prstGeom>
        </p:spPr>
        <p:txBody>
          <a:bodyPr wrap="square">
            <a:spAutoFit/>
          </a:bodyPr>
          <a:lstStyle/>
          <a:p>
            <a:r>
              <a:rPr lang="ru-RU" sz="1600" u="sng" dirty="0">
                <a:latin typeface="Times New Roman" pitchFamily="18" charset="0"/>
                <a:cs typeface="Times New Roman" pitchFamily="18" charset="0"/>
                <a:hlinkClick r:id="rId2"/>
              </a:rPr>
              <a:t>https://codeforces.com/contestInvitation/9af9a5eec220b99c5d1e1b656161802f244a0615</a:t>
            </a:r>
            <a:r>
              <a:rPr lang="ru-RU"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09" y="483518"/>
            <a:ext cx="9036495" cy="3453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2369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71600" y="725091"/>
            <a:ext cx="7704856" cy="3693319"/>
          </a:xfrm>
          <a:prstGeom prst="rect">
            <a:avLst/>
          </a:prstGeom>
        </p:spPr>
        <p:txBody>
          <a:bodyPr wrap="square">
            <a:spAutoFit/>
          </a:bodyPr>
          <a:lstStyle/>
          <a:p>
            <a:r>
              <a:rPr lang="kk-KZ" b="1" dirty="0">
                <a:latin typeface="Times New Roman" pitchFamily="18" charset="0"/>
                <a:cs typeface="Times New Roman" pitchFamily="18" charset="0"/>
              </a:rPr>
              <a:t>Сөздік ұзындығы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Сөздікте қанша элемент бар екенін анықтау үшін len()функцияны пайдаланыңыз:</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t =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"brand": "Ford",</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"model": "Mustang",</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"year": 1964,</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"year": 2020</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print(len(t))</a:t>
            </a:r>
            <a:endParaRPr lang="ru-RU" dirty="0">
              <a:latin typeface="Times New Roman" pitchFamily="18" charset="0"/>
              <a:cs typeface="Times New Roman" pitchFamily="18" charset="0"/>
            </a:endParaRPr>
          </a:p>
          <a:p>
            <a:r>
              <a:rPr lang="en-US" dirty="0">
                <a:latin typeface="Times New Roman" pitchFamily="18" charset="0"/>
                <a:cs typeface="Times New Roman" pitchFamily="18" charset="0"/>
              </a:rPr>
              <a:t> </a:t>
            </a:r>
            <a:endParaRPr lang="ru-RU" dirty="0">
              <a:latin typeface="Times New Roman" pitchFamily="18" charset="0"/>
              <a:cs typeface="Times New Roman" pitchFamily="18" charset="0"/>
            </a:endParaRPr>
          </a:p>
          <a:p>
            <a:r>
              <a:rPr lang="en-US" dirty="0">
                <a:latin typeface="Times New Roman" pitchFamily="18" charset="0"/>
                <a:cs typeface="Times New Roman" pitchFamily="18" charset="0"/>
              </a:rPr>
              <a:t>#</a:t>
            </a:r>
            <a:r>
              <a:rPr lang="kk-KZ" dirty="0">
                <a:latin typeface="Times New Roman" pitchFamily="18" charset="0"/>
                <a:cs typeface="Times New Roman" pitchFamily="18" charset="0"/>
              </a:rPr>
              <a:t>нәжиже 3</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103330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725091"/>
            <a:ext cx="7776864" cy="3693319"/>
          </a:xfrm>
          <a:prstGeom prst="rect">
            <a:avLst/>
          </a:prstGeom>
        </p:spPr>
        <p:txBody>
          <a:bodyPr wrap="square">
            <a:spAutoFit/>
          </a:bodyPr>
          <a:lstStyle/>
          <a:p>
            <a:r>
              <a:rPr lang="kk-KZ" b="1" dirty="0">
                <a:latin typeface="Times New Roman" pitchFamily="18" charset="0"/>
                <a:cs typeface="Times New Roman" pitchFamily="18" charset="0"/>
              </a:rPr>
              <a:t>Сөздіктің "brand" мәнін басып шығарыңыз:</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t =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"brand": "Ford",</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"model": "Mustang",</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"year": 1964</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print(t["brand"])</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#нәжиже Ford</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a:t>
            </a:r>
            <a:endParaRPr lang="ru-RU" dirty="0">
              <a:latin typeface="Times New Roman" pitchFamily="18" charset="0"/>
              <a:cs typeface="Times New Roman" pitchFamily="18" charset="0"/>
            </a:endParaRPr>
          </a:p>
          <a:p>
            <a:r>
              <a:rPr lang="kk-KZ" b="1" dirty="0">
                <a:latin typeface="Times New Roman" pitchFamily="18" charset="0"/>
                <a:cs typeface="Times New Roman" pitchFamily="18" charset="0"/>
              </a:rPr>
              <a:t>Python - Сөздік элементтеріне қол жеткізу</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Сөздік элементтеріне төрт жақшаның ішіндегі кілт атауына сілтеме жасай аласыз:</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659511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300007"/>
            <a:ext cx="7992888" cy="4431983"/>
          </a:xfrm>
          <a:prstGeom prst="rect">
            <a:avLst/>
          </a:prstGeom>
        </p:spPr>
        <p:txBody>
          <a:bodyPr wrap="square">
            <a:spAutoFit/>
          </a:bodyPr>
          <a:lstStyle/>
          <a:p>
            <a:r>
              <a:rPr lang="kk-KZ" sz="1600" dirty="0">
                <a:latin typeface="Times New Roman" pitchFamily="18" charset="0"/>
                <a:cs typeface="Times New Roman" pitchFamily="18" charset="0"/>
              </a:rPr>
              <a:t>«Модель» кілтінің мәнін алыңыз:</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t =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"brand": "Ford",</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"model": "Mustang",</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"year": 1964</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x = t["model"]</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get()Сондай-ақ сізге бірдей нәтиже беретін әдіс бар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Мысал</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«Модель» кілтінің мәнін алыңыз:</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x = thisdict.get("model")</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Нәтиже: Mustang</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1659511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79712" y="339502"/>
            <a:ext cx="4572000" cy="646331"/>
          </a:xfrm>
          <a:prstGeom prst="rect">
            <a:avLst/>
          </a:prstGeom>
        </p:spPr>
        <p:txBody>
          <a:bodyPr>
            <a:spAutoFit/>
          </a:bodyPr>
          <a:lstStyle/>
          <a:p>
            <a:r>
              <a:rPr lang="kk-KZ" dirty="0">
                <a:latin typeface="Times New Roman" pitchFamily="18" charset="0"/>
                <a:cs typeface="Times New Roman" pitchFamily="18" charset="0"/>
              </a:rPr>
              <a:t>Мысал:</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Кілттер тізімін алыңыз:</a:t>
            </a:r>
            <a:endParaRPr lang="ru-RU"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737714663"/>
              </p:ext>
            </p:extLst>
          </p:nvPr>
        </p:nvGraphicFramePr>
        <p:xfrm>
          <a:off x="1619672" y="1275606"/>
          <a:ext cx="5791200" cy="2243328"/>
        </p:xfrm>
        <a:graphic>
          <a:graphicData uri="http://schemas.openxmlformats.org/drawingml/2006/table">
            <a:tbl>
              <a:tblPr firstRow="1" firstCol="1" bandRow="1">
                <a:tableStyleId>{5940675A-B579-460E-94D1-54222C63F5DA}</a:tableStyleId>
              </a:tblPr>
              <a:tblGrid>
                <a:gridCol w="2550212"/>
                <a:gridCol w="3240988"/>
              </a:tblGrid>
              <a:tr h="0">
                <a:tc>
                  <a:txBody>
                    <a:bodyPr/>
                    <a:lstStyle/>
                    <a:p>
                      <a:pPr algn="ctr">
                        <a:lnSpc>
                          <a:spcPct val="115000"/>
                        </a:lnSpc>
                        <a:spcAft>
                          <a:spcPts val="0"/>
                        </a:spcAft>
                      </a:pPr>
                      <a:r>
                        <a:rPr lang="kk-KZ" sz="1600" b="1" dirty="0">
                          <a:effectLst/>
                          <a:latin typeface="Times New Roman" pitchFamily="18" charset="0"/>
                          <a:cs typeface="Times New Roman" pitchFamily="18" charset="0"/>
                        </a:rPr>
                        <a:t>Енгізу</a:t>
                      </a:r>
                      <a:endParaRPr lang="ru-RU" sz="16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0"/>
                        </a:spcAft>
                      </a:pPr>
                      <a:r>
                        <a:rPr lang="kk-KZ" sz="1600" b="1" dirty="0">
                          <a:effectLst/>
                          <a:latin typeface="Times New Roman" pitchFamily="18" charset="0"/>
                          <a:cs typeface="Times New Roman" pitchFamily="18" charset="0"/>
                        </a:rPr>
                        <a:t>Шығару</a:t>
                      </a:r>
                      <a:endParaRPr lang="ru-RU" sz="1600" b="1" dirty="0">
                        <a:effectLst/>
                        <a:latin typeface="Times New Roman" pitchFamily="18" charset="0"/>
                        <a:ea typeface="Times New Roman"/>
                        <a:cs typeface="Times New Roman" pitchFamily="18" charset="0"/>
                      </a:endParaRPr>
                    </a:p>
                  </a:txBody>
                  <a:tcPr marL="68580" marR="68580" marT="0" marB="0"/>
                </a:tc>
              </a:tr>
              <a:tr h="0">
                <a:tc>
                  <a:txBody>
                    <a:bodyPr/>
                    <a:lstStyle/>
                    <a:p>
                      <a:pPr>
                        <a:lnSpc>
                          <a:spcPct val="115000"/>
                        </a:lnSpc>
                        <a:spcAft>
                          <a:spcPts val="0"/>
                        </a:spcAft>
                      </a:pPr>
                      <a:r>
                        <a:rPr lang="kk-KZ" sz="1600">
                          <a:effectLst/>
                          <a:latin typeface="Times New Roman" pitchFamily="18" charset="0"/>
                          <a:cs typeface="Times New Roman" pitchFamily="18" charset="0"/>
                        </a:rPr>
                        <a:t>t = {</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  "brand": "Ford",</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  "model": "Mustang",</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  "year": 1964</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x = t.keys()</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print(x)</a:t>
                      </a:r>
                      <a:endParaRPr lang="ru-RU" sz="1600">
                        <a:effectLst/>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en-US" sz="1600" dirty="0" err="1">
                          <a:effectLst/>
                          <a:latin typeface="Times New Roman" pitchFamily="18" charset="0"/>
                          <a:cs typeface="Times New Roman" pitchFamily="18" charset="0"/>
                        </a:rPr>
                        <a:t>dict_keys</a:t>
                      </a:r>
                      <a:r>
                        <a:rPr lang="en-US" sz="1600" dirty="0">
                          <a:effectLst/>
                          <a:latin typeface="Times New Roman" pitchFamily="18" charset="0"/>
                          <a:cs typeface="Times New Roman" pitchFamily="18" charset="0"/>
                        </a:rPr>
                        <a:t>(['brand', 'model', 'year'])</a:t>
                      </a:r>
                      <a:endParaRPr lang="ru-RU" sz="1600" dirty="0">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1659511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03648" y="195486"/>
            <a:ext cx="6840760" cy="923330"/>
          </a:xfrm>
          <a:prstGeom prst="rect">
            <a:avLst/>
          </a:prstGeom>
        </p:spPr>
        <p:txBody>
          <a:bodyPr wrap="square">
            <a:spAutoFit/>
          </a:bodyPr>
          <a:lstStyle/>
          <a:p>
            <a:r>
              <a:rPr lang="kk-KZ" b="1" dirty="0">
                <a:latin typeface="Times New Roman" pitchFamily="18" charset="0"/>
                <a:cs typeface="Times New Roman" pitchFamily="18" charset="0"/>
              </a:rPr>
              <a:t>Мысал</a:t>
            </a:r>
            <a:endParaRPr lang="ru-RU" b="1" dirty="0">
              <a:latin typeface="Times New Roman" pitchFamily="18" charset="0"/>
              <a:cs typeface="Times New Roman" pitchFamily="18" charset="0"/>
            </a:endParaRPr>
          </a:p>
          <a:p>
            <a:r>
              <a:rPr lang="kk-KZ" dirty="0">
                <a:latin typeface="Times New Roman" pitchFamily="18" charset="0"/>
                <a:cs typeface="Times New Roman" pitchFamily="18" charset="0"/>
              </a:rPr>
              <a:t>Түпнұсқа сөздікке жаңа элемент қосыңыз және пернелер тізімі де жаңартылатынын қараңыз:</a:t>
            </a:r>
            <a:endParaRPr lang="ru-RU" dirty="0">
              <a:latin typeface="Times New Roman" pitchFamily="18" charset="0"/>
              <a:cs typeface="Times New Roman"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2339038526"/>
              </p:ext>
            </p:extLst>
          </p:nvPr>
        </p:nvGraphicFramePr>
        <p:xfrm>
          <a:off x="1384826" y="1419622"/>
          <a:ext cx="6799312" cy="2804160"/>
        </p:xfrm>
        <a:graphic>
          <a:graphicData uri="http://schemas.openxmlformats.org/drawingml/2006/table">
            <a:tbl>
              <a:tblPr firstRow="1" firstCol="1" bandRow="1">
                <a:tableStyleId>{5940675A-B579-460E-94D1-54222C63F5DA}</a:tableStyleId>
              </a:tblPr>
              <a:tblGrid>
                <a:gridCol w="2994144"/>
                <a:gridCol w="3805168"/>
              </a:tblGrid>
              <a:tr h="0">
                <a:tc>
                  <a:txBody>
                    <a:bodyPr/>
                    <a:lstStyle/>
                    <a:p>
                      <a:pPr algn="ctr">
                        <a:lnSpc>
                          <a:spcPct val="115000"/>
                        </a:lnSpc>
                        <a:spcAft>
                          <a:spcPts val="0"/>
                        </a:spcAft>
                      </a:pPr>
                      <a:r>
                        <a:rPr lang="kk-KZ" sz="1600" b="1" dirty="0">
                          <a:effectLst/>
                          <a:latin typeface="Times New Roman" pitchFamily="18" charset="0"/>
                          <a:cs typeface="Times New Roman" pitchFamily="18" charset="0"/>
                        </a:rPr>
                        <a:t>Енгізу</a:t>
                      </a:r>
                      <a:endParaRPr lang="ru-RU" sz="16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0"/>
                        </a:spcAft>
                      </a:pPr>
                      <a:r>
                        <a:rPr lang="kk-KZ" sz="1600" b="1" dirty="0">
                          <a:effectLst/>
                          <a:latin typeface="Times New Roman" pitchFamily="18" charset="0"/>
                          <a:cs typeface="Times New Roman" pitchFamily="18" charset="0"/>
                        </a:rPr>
                        <a:t>Шығару</a:t>
                      </a:r>
                      <a:endParaRPr lang="ru-RU" sz="1600" b="1" dirty="0">
                        <a:effectLst/>
                        <a:latin typeface="Times New Roman" pitchFamily="18" charset="0"/>
                        <a:ea typeface="Times New Roman"/>
                        <a:cs typeface="Times New Roman" pitchFamily="18" charset="0"/>
                      </a:endParaRPr>
                    </a:p>
                  </a:txBody>
                  <a:tcPr marL="68580" marR="68580" marT="0" marB="0"/>
                </a:tc>
              </a:tr>
              <a:tr h="0">
                <a:tc>
                  <a:txBody>
                    <a:bodyPr/>
                    <a:lstStyle/>
                    <a:p>
                      <a:pPr>
                        <a:lnSpc>
                          <a:spcPct val="115000"/>
                        </a:lnSpc>
                        <a:spcAft>
                          <a:spcPts val="0"/>
                        </a:spcAft>
                      </a:pPr>
                      <a:r>
                        <a:rPr lang="kk-KZ" sz="1600">
                          <a:effectLst/>
                          <a:latin typeface="Times New Roman" pitchFamily="18" charset="0"/>
                          <a:cs typeface="Times New Roman" pitchFamily="18" charset="0"/>
                        </a:rPr>
                        <a:t>car = {</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"brand": "Ford",</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"model": "Mustang",</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"year": 1964</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x = car.keys()</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print(x) #before the change</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car["color"] = "white"</a:t>
                      </a:r>
                      <a:endParaRPr lang="ru-RU" sz="1600">
                        <a:effectLst/>
                        <a:latin typeface="Times New Roman" pitchFamily="18" charset="0"/>
                        <a:cs typeface="Times New Roman" pitchFamily="18" charset="0"/>
                      </a:endParaRPr>
                    </a:p>
                    <a:p>
                      <a:pPr>
                        <a:lnSpc>
                          <a:spcPct val="115000"/>
                        </a:lnSpc>
                        <a:spcAft>
                          <a:spcPts val="0"/>
                        </a:spcAft>
                      </a:pPr>
                      <a:r>
                        <a:rPr lang="kk-KZ" sz="1600">
                          <a:effectLst/>
                          <a:latin typeface="Times New Roman" pitchFamily="18" charset="0"/>
                          <a:cs typeface="Times New Roman" pitchFamily="18" charset="0"/>
                        </a:rPr>
                        <a:t>print(x) #after the change</a:t>
                      </a:r>
                      <a:endParaRPr lang="ru-RU" sz="1600">
                        <a:effectLst/>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en-US" sz="1600" dirty="0" err="1">
                          <a:effectLst/>
                          <a:latin typeface="Times New Roman" pitchFamily="18" charset="0"/>
                          <a:cs typeface="Times New Roman" pitchFamily="18" charset="0"/>
                        </a:rPr>
                        <a:t>dict_keys</a:t>
                      </a:r>
                      <a:r>
                        <a:rPr lang="en-US" sz="1600" dirty="0">
                          <a:effectLst/>
                          <a:latin typeface="Times New Roman" pitchFamily="18" charset="0"/>
                          <a:cs typeface="Times New Roman" pitchFamily="18" charset="0"/>
                        </a:rPr>
                        <a:t>(['brand', 'model', 'year'])</a:t>
                      </a:r>
                      <a:endParaRPr lang="ru-RU" sz="1600" dirty="0">
                        <a:effectLst/>
                        <a:latin typeface="Times New Roman" pitchFamily="18" charset="0"/>
                        <a:cs typeface="Times New Roman" pitchFamily="18" charset="0"/>
                      </a:endParaRPr>
                    </a:p>
                    <a:p>
                      <a:pPr>
                        <a:lnSpc>
                          <a:spcPct val="115000"/>
                        </a:lnSpc>
                        <a:spcAft>
                          <a:spcPts val="0"/>
                        </a:spcAft>
                      </a:pPr>
                      <a:r>
                        <a:rPr lang="en-US" sz="1600" dirty="0" err="1">
                          <a:effectLst/>
                          <a:latin typeface="Times New Roman" pitchFamily="18" charset="0"/>
                          <a:cs typeface="Times New Roman" pitchFamily="18" charset="0"/>
                        </a:rPr>
                        <a:t>dict_keys</a:t>
                      </a:r>
                      <a:r>
                        <a:rPr lang="en-US" sz="1600" dirty="0">
                          <a:effectLst/>
                          <a:latin typeface="Times New Roman" pitchFamily="18" charset="0"/>
                          <a:cs typeface="Times New Roman" pitchFamily="18" charset="0"/>
                        </a:rPr>
                        <a:t>(['brand', 'model', 'year', 'color'])</a:t>
                      </a:r>
                      <a:endParaRPr lang="ru-RU" sz="1600" dirty="0">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3473826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99592" y="267494"/>
            <a:ext cx="7704856" cy="1569660"/>
          </a:xfrm>
          <a:prstGeom prst="rect">
            <a:avLst/>
          </a:prstGeom>
        </p:spPr>
        <p:txBody>
          <a:bodyPr wrap="square">
            <a:spAutoFit/>
          </a:bodyPr>
          <a:lstStyle/>
          <a:p>
            <a:r>
              <a:rPr lang="kk-KZ" sz="1600" dirty="0">
                <a:latin typeface="Times New Roman" pitchFamily="18" charset="0"/>
                <a:cs typeface="Times New Roman" pitchFamily="18" charset="0"/>
              </a:rPr>
              <a:t>Мәндерді өзгерту</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Белгілі бір элементтің мәнін оның негізгі атауына сілтеме жасай отырып өзгертуге болады:</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Мысал: Өзіңіздің Python серверіңізді алыңыз</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«Жылды» 2018 жылға өзгерту:</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944209020"/>
              </p:ext>
            </p:extLst>
          </p:nvPr>
        </p:nvGraphicFramePr>
        <p:xfrm>
          <a:off x="1547664" y="1837154"/>
          <a:ext cx="6207968" cy="2243328"/>
        </p:xfrm>
        <a:graphic>
          <a:graphicData uri="http://schemas.openxmlformats.org/drawingml/2006/table">
            <a:tbl>
              <a:tblPr firstRow="1" firstCol="1" bandRow="1">
                <a:tableStyleId>{5940675A-B579-460E-94D1-54222C63F5DA}</a:tableStyleId>
              </a:tblPr>
              <a:tblGrid>
                <a:gridCol w="2733740"/>
                <a:gridCol w="3474228"/>
              </a:tblGrid>
              <a:tr h="0">
                <a:tc>
                  <a:txBody>
                    <a:bodyPr/>
                    <a:lstStyle/>
                    <a:p>
                      <a:pPr algn="ctr">
                        <a:lnSpc>
                          <a:spcPct val="115000"/>
                        </a:lnSpc>
                        <a:spcAft>
                          <a:spcPts val="0"/>
                        </a:spcAft>
                      </a:pPr>
                      <a:r>
                        <a:rPr lang="kk-KZ" sz="1600" b="1" dirty="0">
                          <a:effectLst/>
                          <a:latin typeface="Times New Roman" pitchFamily="18" charset="0"/>
                          <a:cs typeface="Times New Roman" pitchFamily="18" charset="0"/>
                        </a:rPr>
                        <a:t>Енгізу</a:t>
                      </a:r>
                      <a:endParaRPr lang="ru-RU" sz="16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0"/>
                        </a:spcAft>
                      </a:pPr>
                      <a:r>
                        <a:rPr lang="kk-KZ" sz="1600" b="1" dirty="0">
                          <a:effectLst/>
                          <a:latin typeface="Times New Roman" pitchFamily="18" charset="0"/>
                          <a:cs typeface="Times New Roman" pitchFamily="18" charset="0"/>
                        </a:rPr>
                        <a:t>Шығару</a:t>
                      </a:r>
                      <a:endParaRPr lang="ru-RU" sz="1600" b="1" dirty="0">
                        <a:effectLst/>
                        <a:latin typeface="Times New Roman" pitchFamily="18" charset="0"/>
                        <a:ea typeface="Times New Roman"/>
                        <a:cs typeface="Times New Roman" pitchFamily="18" charset="0"/>
                      </a:endParaRPr>
                    </a:p>
                  </a:txBody>
                  <a:tcPr marL="68580" marR="68580" marT="0" marB="0"/>
                </a:tc>
              </a:tr>
              <a:tr h="0">
                <a:tc>
                  <a:txBody>
                    <a:bodyPr/>
                    <a:lstStyle/>
                    <a:p>
                      <a:pPr>
                        <a:lnSpc>
                          <a:spcPct val="115000"/>
                        </a:lnSpc>
                        <a:spcAft>
                          <a:spcPts val="0"/>
                        </a:spcAft>
                      </a:pPr>
                      <a:r>
                        <a:rPr lang="en-US" sz="1600" dirty="0" smtClean="0">
                          <a:effectLst/>
                          <a:latin typeface="Times New Roman" pitchFamily="18" charset="0"/>
                          <a:cs typeface="Times New Roman" pitchFamily="18" charset="0"/>
                        </a:rPr>
                        <a:t>t = {</a:t>
                      </a:r>
                    </a:p>
                    <a:p>
                      <a:pPr>
                        <a:lnSpc>
                          <a:spcPct val="115000"/>
                        </a:lnSpc>
                        <a:spcAft>
                          <a:spcPts val="0"/>
                        </a:spcAft>
                      </a:pPr>
                      <a:r>
                        <a:rPr lang="en-US" sz="1600" dirty="0" smtClean="0">
                          <a:effectLst/>
                          <a:latin typeface="Times New Roman" pitchFamily="18" charset="0"/>
                          <a:cs typeface="Times New Roman" pitchFamily="18" charset="0"/>
                        </a:rPr>
                        <a:t>  "brand": "Ford",</a:t>
                      </a:r>
                    </a:p>
                    <a:p>
                      <a:pPr>
                        <a:lnSpc>
                          <a:spcPct val="115000"/>
                        </a:lnSpc>
                        <a:spcAft>
                          <a:spcPts val="0"/>
                        </a:spcAft>
                      </a:pPr>
                      <a:r>
                        <a:rPr lang="en-US" sz="1600" dirty="0" smtClean="0">
                          <a:effectLst/>
                          <a:latin typeface="Times New Roman" pitchFamily="18" charset="0"/>
                          <a:cs typeface="Times New Roman" pitchFamily="18" charset="0"/>
                        </a:rPr>
                        <a:t>  "model": "Mustang",</a:t>
                      </a:r>
                    </a:p>
                    <a:p>
                      <a:pPr>
                        <a:lnSpc>
                          <a:spcPct val="115000"/>
                        </a:lnSpc>
                        <a:spcAft>
                          <a:spcPts val="0"/>
                        </a:spcAft>
                      </a:pPr>
                      <a:r>
                        <a:rPr lang="en-US" sz="1600" dirty="0" smtClean="0">
                          <a:effectLst/>
                          <a:latin typeface="Times New Roman" pitchFamily="18" charset="0"/>
                          <a:cs typeface="Times New Roman" pitchFamily="18" charset="0"/>
                        </a:rPr>
                        <a:t>  "year": 1964</a:t>
                      </a:r>
                    </a:p>
                    <a:p>
                      <a:pPr>
                        <a:lnSpc>
                          <a:spcPct val="115000"/>
                        </a:lnSpc>
                        <a:spcAft>
                          <a:spcPts val="0"/>
                        </a:spcAft>
                      </a:pPr>
                      <a:r>
                        <a:rPr lang="en-US" sz="1600" dirty="0" smtClean="0">
                          <a:effectLst/>
                          <a:latin typeface="Times New Roman" pitchFamily="18" charset="0"/>
                          <a:cs typeface="Times New Roman" pitchFamily="18" charset="0"/>
                        </a:rPr>
                        <a:t>}</a:t>
                      </a:r>
                    </a:p>
                    <a:p>
                      <a:pPr>
                        <a:lnSpc>
                          <a:spcPct val="115000"/>
                        </a:lnSpc>
                        <a:spcAft>
                          <a:spcPts val="0"/>
                        </a:spcAft>
                      </a:pPr>
                      <a:r>
                        <a:rPr lang="en-US" sz="1600" dirty="0" smtClean="0">
                          <a:effectLst/>
                          <a:latin typeface="Times New Roman" pitchFamily="18" charset="0"/>
                          <a:cs typeface="Times New Roman" pitchFamily="18" charset="0"/>
                        </a:rPr>
                        <a:t>t["year"] = 2018</a:t>
                      </a:r>
                    </a:p>
                    <a:p>
                      <a:pPr>
                        <a:lnSpc>
                          <a:spcPct val="115000"/>
                        </a:lnSpc>
                        <a:spcAft>
                          <a:spcPts val="0"/>
                        </a:spcAft>
                      </a:pPr>
                      <a:r>
                        <a:rPr lang="en-US" sz="1600" dirty="0" smtClean="0">
                          <a:effectLst/>
                          <a:latin typeface="Times New Roman" pitchFamily="18" charset="0"/>
                          <a:cs typeface="Times New Roman" pitchFamily="18" charset="0"/>
                        </a:rPr>
                        <a:t>print(t)</a:t>
                      </a:r>
                    </a:p>
                  </a:txBody>
                  <a:tcPr marL="68580" marR="68580" marT="0" marB="0"/>
                </a:tc>
                <a:tc>
                  <a:txBody>
                    <a:bodyPr/>
                    <a:lstStyle/>
                    <a:p>
                      <a:pPr>
                        <a:lnSpc>
                          <a:spcPct val="115000"/>
                        </a:lnSpc>
                        <a:spcAft>
                          <a:spcPts val="0"/>
                        </a:spcAft>
                      </a:pPr>
                      <a:r>
                        <a:rPr lang="en-US" sz="1600" dirty="0">
                          <a:effectLst/>
                          <a:latin typeface="Times New Roman" pitchFamily="18" charset="0"/>
                          <a:cs typeface="Times New Roman" pitchFamily="18" charset="0"/>
                        </a:rPr>
                        <a:t>{'brand': 'Ford', 'model': 'Mustang', 'year': 2018}</a:t>
                      </a:r>
                      <a:endParaRPr lang="ru-RU" sz="1600" dirty="0">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1463233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258614"/>
            <a:ext cx="8280920" cy="1631216"/>
          </a:xfrm>
          <a:prstGeom prst="rect">
            <a:avLst/>
          </a:prstGeom>
        </p:spPr>
        <p:txBody>
          <a:bodyPr wrap="square">
            <a:spAutoFit/>
          </a:bodyPr>
          <a:lstStyle/>
          <a:p>
            <a:r>
              <a:rPr lang="kk-KZ" sz="1600" b="1" dirty="0">
                <a:latin typeface="Times New Roman" pitchFamily="18" charset="0"/>
                <a:cs typeface="Times New Roman" pitchFamily="18" charset="0"/>
              </a:rPr>
              <a:t>Python - Сөздік элементтерін қосу</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Элементтерді қосу</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Элементті сөздікке қосу жаңа индекс пернесін пайдалану және оған мән тағайындау арқылы орындалады:</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r>
              <a:rPr lang="kk-KZ" sz="1600" dirty="0">
                <a:latin typeface="Times New Roman" pitchFamily="18" charset="0"/>
                <a:cs typeface="Times New Roman" pitchFamily="18" charset="0"/>
              </a:rPr>
              <a:t>Мысал: Өзіңіздің Python серверіңізді алыңыз</a:t>
            </a:r>
            <a:endParaRPr lang="ru-RU" sz="16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501488745"/>
              </p:ext>
            </p:extLst>
          </p:nvPr>
        </p:nvGraphicFramePr>
        <p:xfrm>
          <a:off x="1547664" y="2211710"/>
          <a:ext cx="5791200" cy="2243328"/>
        </p:xfrm>
        <a:graphic>
          <a:graphicData uri="http://schemas.openxmlformats.org/drawingml/2006/table">
            <a:tbl>
              <a:tblPr firstRow="1" firstCol="1" bandRow="1">
                <a:tableStyleId>{5940675A-B579-460E-94D1-54222C63F5DA}</a:tableStyleId>
              </a:tblPr>
              <a:tblGrid>
                <a:gridCol w="2550212"/>
                <a:gridCol w="3240988"/>
              </a:tblGrid>
              <a:tr h="0">
                <a:tc>
                  <a:txBody>
                    <a:bodyPr/>
                    <a:lstStyle/>
                    <a:p>
                      <a:pPr algn="ctr">
                        <a:lnSpc>
                          <a:spcPct val="115000"/>
                        </a:lnSpc>
                        <a:spcAft>
                          <a:spcPts val="0"/>
                        </a:spcAft>
                      </a:pPr>
                      <a:r>
                        <a:rPr lang="kk-KZ" sz="1600" b="1" dirty="0">
                          <a:effectLst/>
                          <a:latin typeface="Times New Roman" pitchFamily="18" charset="0"/>
                          <a:cs typeface="Times New Roman" pitchFamily="18" charset="0"/>
                        </a:rPr>
                        <a:t>Енгізу</a:t>
                      </a:r>
                      <a:endParaRPr lang="ru-RU" sz="16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0"/>
                        </a:spcAft>
                      </a:pPr>
                      <a:r>
                        <a:rPr lang="kk-KZ" sz="1600" b="1" dirty="0">
                          <a:effectLst/>
                          <a:latin typeface="Times New Roman" pitchFamily="18" charset="0"/>
                          <a:cs typeface="Times New Roman" pitchFamily="18" charset="0"/>
                        </a:rPr>
                        <a:t>Шығару</a:t>
                      </a:r>
                      <a:endParaRPr lang="ru-RU" sz="1600" b="1" dirty="0">
                        <a:effectLst/>
                        <a:latin typeface="Times New Roman" pitchFamily="18" charset="0"/>
                        <a:ea typeface="Times New Roman"/>
                        <a:cs typeface="Times New Roman" pitchFamily="18" charset="0"/>
                      </a:endParaRPr>
                    </a:p>
                  </a:txBody>
                  <a:tcPr marL="68580" marR="68580" marT="0" marB="0"/>
                </a:tc>
              </a:tr>
              <a:tr h="0">
                <a:tc>
                  <a:txBody>
                    <a:bodyPr/>
                    <a:lstStyle/>
                    <a:p>
                      <a:pPr>
                        <a:lnSpc>
                          <a:spcPct val="115000"/>
                        </a:lnSpc>
                        <a:spcAft>
                          <a:spcPts val="0"/>
                        </a:spcAft>
                      </a:pPr>
                      <a:r>
                        <a:rPr lang="en-US" sz="1600" dirty="0" smtClean="0">
                          <a:effectLst/>
                          <a:latin typeface="Times New Roman" pitchFamily="18" charset="0"/>
                          <a:cs typeface="Times New Roman" pitchFamily="18" charset="0"/>
                        </a:rPr>
                        <a:t>t = {</a:t>
                      </a:r>
                    </a:p>
                    <a:p>
                      <a:pPr>
                        <a:lnSpc>
                          <a:spcPct val="115000"/>
                        </a:lnSpc>
                        <a:spcAft>
                          <a:spcPts val="0"/>
                        </a:spcAft>
                      </a:pPr>
                      <a:r>
                        <a:rPr lang="en-US" sz="1600" dirty="0" smtClean="0">
                          <a:effectLst/>
                          <a:latin typeface="Times New Roman" pitchFamily="18" charset="0"/>
                          <a:cs typeface="Times New Roman" pitchFamily="18" charset="0"/>
                        </a:rPr>
                        <a:t>  "brand": "Ford",</a:t>
                      </a:r>
                    </a:p>
                    <a:p>
                      <a:pPr>
                        <a:lnSpc>
                          <a:spcPct val="115000"/>
                        </a:lnSpc>
                        <a:spcAft>
                          <a:spcPts val="0"/>
                        </a:spcAft>
                      </a:pPr>
                      <a:r>
                        <a:rPr lang="en-US" sz="1600" dirty="0" smtClean="0">
                          <a:effectLst/>
                          <a:latin typeface="Times New Roman" pitchFamily="18" charset="0"/>
                          <a:cs typeface="Times New Roman" pitchFamily="18" charset="0"/>
                        </a:rPr>
                        <a:t>  "model": "Mustang",</a:t>
                      </a:r>
                    </a:p>
                    <a:p>
                      <a:pPr>
                        <a:lnSpc>
                          <a:spcPct val="115000"/>
                        </a:lnSpc>
                        <a:spcAft>
                          <a:spcPts val="0"/>
                        </a:spcAft>
                      </a:pPr>
                      <a:r>
                        <a:rPr lang="en-US" sz="1600" dirty="0" smtClean="0">
                          <a:effectLst/>
                          <a:latin typeface="Times New Roman" pitchFamily="18" charset="0"/>
                          <a:cs typeface="Times New Roman" pitchFamily="18" charset="0"/>
                        </a:rPr>
                        <a:t>  "year": 1964</a:t>
                      </a:r>
                    </a:p>
                    <a:p>
                      <a:pPr>
                        <a:lnSpc>
                          <a:spcPct val="115000"/>
                        </a:lnSpc>
                        <a:spcAft>
                          <a:spcPts val="0"/>
                        </a:spcAft>
                      </a:pPr>
                      <a:r>
                        <a:rPr lang="en-US" sz="1600" dirty="0" smtClean="0">
                          <a:effectLst/>
                          <a:latin typeface="Times New Roman" pitchFamily="18" charset="0"/>
                          <a:cs typeface="Times New Roman" pitchFamily="18" charset="0"/>
                        </a:rPr>
                        <a:t>}</a:t>
                      </a:r>
                    </a:p>
                    <a:p>
                      <a:pPr>
                        <a:lnSpc>
                          <a:spcPct val="115000"/>
                        </a:lnSpc>
                        <a:spcAft>
                          <a:spcPts val="0"/>
                        </a:spcAft>
                      </a:pPr>
                      <a:r>
                        <a:rPr lang="en-US" sz="1600" dirty="0" smtClean="0">
                          <a:effectLst/>
                          <a:latin typeface="Times New Roman" pitchFamily="18" charset="0"/>
                          <a:cs typeface="Times New Roman" pitchFamily="18" charset="0"/>
                        </a:rPr>
                        <a:t>t["color"] = "red"</a:t>
                      </a:r>
                    </a:p>
                    <a:p>
                      <a:pPr>
                        <a:lnSpc>
                          <a:spcPct val="115000"/>
                        </a:lnSpc>
                        <a:spcAft>
                          <a:spcPts val="0"/>
                        </a:spcAft>
                      </a:pPr>
                      <a:r>
                        <a:rPr lang="en-US" sz="1600" dirty="0" smtClean="0">
                          <a:effectLst/>
                          <a:latin typeface="Times New Roman" pitchFamily="18" charset="0"/>
                          <a:cs typeface="Times New Roman" pitchFamily="18" charset="0"/>
                        </a:rPr>
                        <a:t>print(t)</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en-US" sz="1600" dirty="0">
                          <a:effectLst/>
                          <a:latin typeface="Times New Roman" pitchFamily="18" charset="0"/>
                          <a:cs typeface="Times New Roman" pitchFamily="18" charset="0"/>
                        </a:rPr>
                        <a:t>{'brand': 'Ford', 'model': 'Mustang', 'year': 1964, 'color': 'red'}</a:t>
                      </a:r>
                      <a:endParaRPr lang="ru-RU" sz="1600" dirty="0">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369018936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725</Words>
  <Application>Microsoft Office PowerPoint</Application>
  <PresentationFormat>Экран (16:9)</PresentationFormat>
  <Paragraphs>253</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Кайрат</dc:creator>
  <cp:lastModifiedBy>Кайрат</cp:lastModifiedBy>
  <cp:revision>12</cp:revision>
  <dcterms:created xsi:type="dcterms:W3CDTF">2025-01-05T05:46:41Z</dcterms:created>
  <dcterms:modified xsi:type="dcterms:W3CDTF">2025-01-16T08:18:58Z</dcterms:modified>
</cp:coreProperties>
</file>